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svg" ContentType="image/svg+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notesMasterIdLst>
    <p:notesMasterId r:id="rId21"/>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jp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svg"/><Relationship Id="rId3" Type="http://schemas.openxmlformats.org/officeDocument/2006/relationships/image" Target="../media/image-17-3.png"/><Relationship Id="rId4" Type="http://schemas.openxmlformats.org/officeDocument/2006/relationships/image" Target="../media/image-17-4.svg"/><Relationship Id="rId5" Type="http://schemas.openxmlformats.org/officeDocument/2006/relationships/image" Target="../media/image-17-5.png"/><Relationship Id="rId6" Type="http://schemas.openxmlformats.org/officeDocument/2006/relationships/image" Target="../media/image-17-6.svg"/><Relationship Id="rId7" Type="http://schemas.openxmlformats.org/officeDocument/2006/relationships/image" Target="../media/image-17-7.png"/><Relationship Id="rId8" Type="http://schemas.openxmlformats.org/officeDocument/2006/relationships/image" Target="../media/image-17-8.sv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jp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uploadFile/109_1.png">    </p:cNvPr>
          <p:cNvPicPr>
            <a:picLocks noChangeAspect="1"/>
          </p:cNvPicPr>
          <p:nvPr/>
        </p:nvPicPr>
        <p:blipFill>
          <a:blip r:embed="rId1"/>
          <a:srcRect l="0" r="0" t="33333" b="23932"/>
          <a:stretch/>
        </p:blipFill>
        <p:spPr>
          <a:xfrm>
            <a:off x="-457" y="0"/>
            <a:ext cx="9144000" cy="2604097"/>
          </a:xfrm>
          <a:prstGeom prst="rect">
            <a:avLst/>
          </a:prstGeom>
        </p:spPr>
      </p:pic>
      <p:sp>
        <p:nvSpPr>
          <p:cNvPr id="3" name="Text 0"/>
          <p:cNvSpPr/>
          <p:nvPr/>
        </p:nvSpPr>
        <p:spPr>
          <a:xfrm>
            <a:off x="868223" y="2694543"/>
            <a:ext cx="7407554" cy="621792"/>
          </a:xfrm>
          <a:prstGeom prst="rect">
            <a:avLst/>
          </a:prstGeom>
          <a:noFill/>
          <a:ln/>
        </p:spPr>
        <p:txBody>
          <a:bodyPr wrap="square" lIns="95250" tIns="95250" rIns="95250" bIns="95250" rtlCol="0" anchor="t">
            <a:spAutoFit/>
          </a:bodyPr>
          <a:lstStyle/>
          <a:p>
            <a:pPr algn="ctr">
              <a:lnSpc>
                <a:spcPct val="96000"/>
              </a:lnSpc>
              <a:spcBef>
                <a:spcPts val="375"/>
              </a:spcBef>
            </a:pPr>
            <a:r>
              <a:rPr lang="en-US" sz="3000" b="1" dirty="0">
                <a:solidFill>
                  <a:srgbClr val="57341A"/>
                </a:solidFill>
                <a:latin typeface="Arial" pitchFamily="34" charset="0"/>
                <a:ea typeface="Arial" pitchFamily="34" charset="-122"/>
                <a:cs typeface="Arial" pitchFamily="34" charset="-120"/>
              </a:rPr>
              <a:t>Услуги од Собрание на Република Северна Македонија</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uploadFile/109_2.jpg">    </p:cNvPr>
          <p:cNvPicPr>
            <a:picLocks noChangeAspect="1"/>
          </p:cNvPicPr>
          <p:nvPr/>
        </p:nvPicPr>
        <p:blipFill>
          <a:blip r:embed="rId1"/>
          <a:srcRect l="24742" r="23711" t="0" b="0"/>
          <a:stretch/>
        </p:blipFill>
        <p:spPr>
          <a:xfrm>
            <a:off x="5702198" y="0"/>
            <a:ext cx="3441898" cy="5143500"/>
          </a:xfrm>
          <a:prstGeom prst="rect">
            <a:avLst/>
          </a:prstGeom>
        </p:spPr>
      </p:pic>
      <p:sp>
        <p:nvSpPr>
          <p:cNvPr id="3" name="Text 0"/>
          <p:cNvSpPr/>
          <p:nvPr/>
        </p:nvSpPr>
        <p:spPr>
          <a:xfrm>
            <a:off x="544982" y="2096262"/>
            <a:ext cx="5023433"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03 Услуги на Собрание</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182880"/>
            <a:ext cx="822960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Основни услуги на Собранието</a:t>
            </a:r>
            <a:endParaRPr lang="en-US" sz="1500" dirty="0"/>
          </a:p>
        </p:txBody>
      </p:sp>
      <p:sp>
        <p:nvSpPr>
          <p:cNvPr id="3" name="Shape 1"/>
          <p:cNvSpPr/>
          <p:nvPr/>
        </p:nvSpPr>
        <p:spPr>
          <a:xfrm>
            <a:off x="914" y="2238451"/>
            <a:ext cx="9141336" cy="1145664"/>
          </a:xfrm>
          <a:custGeom>
            <a:avLst/>
            <a:gdLst/>
            <a:ahLst/>
            <a:cxnLst/>
            <a:rect l="l" t="t" r="r" b="b"/>
            <a:pathLst>
              <a:path w="9141336" h="1145664">
                <a:moveTo>
                  <a:pt x="0" y="0"/>
                </a:moveTo>
                <a:lnTo>
                  <a:pt x="9141336" y="0"/>
                </a:lnTo>
                <a:lnTo>
                  <a:pt x="9141336" y="1145664"/>
                </a:lnTo>
                <a:lnTo>
                  <a:pt x="0" y="1145664"/>
                </a:lnTo>
                <a:close/>
              </a:path>
            </a:pathLst>
          </a:custGeom>
          <a:solidFill>
            <a:srgbClr val="57341A"/>
          </a:solidFill>
          <a:ln/>
        </p:spPr>
      </p:sp>
      <p:sp>
        <p:nvSpPr>
          <p:cNvPr id="4" name="Shape 2"/>
          <p:cNvSpPr/>
          <p:nvPr/>
        </p:nvSpPr>
        <p:spPr>
          <a:xfrm>
            <a:off x="457200" y="1450856"/>
            <a:ext cx="2560320" cy="2721648"/>
          </a:xfrm>
          <a:custGeom>
            <a:avLst/>
            <a:gdLst/>
            <a:ahLst/>
            <a:cxnLst/>
            <a:rect l="l" t="t" r="r" b="b"/>
            <a:pathLst>
              <a:path w="2560320" h="2721648">
                <a:moveTo>
                  <a:pt x="165378" y="0"/>
                </a:moveTo>
                <a:lnTo>
                  <a:pt x="2394942" y="0"/>
                </a:lnTo>
                <a:quadBezTo>
                  <a:pt x="2560320" y="0"/>
                  <a:pt x="2560320" y="165378"/>
                </a:quadBezTo>
                <a:lnTo>
                  <a:pt x="2560320" y="2556271"/>
                </a:lnTo>
                <a:quadBezTo>
                  <a:pt x="2560320" y="2721648"/>
                  <a:pt x="2394942" y="2721648"/>
                </a:quadBezTo>
                <a:lnTo>
                  <a:pt x="165378" y="2721648"/>
                </a:lnTo>
                <a:quadBezTo>
                  <a:pt x="0" y="2721648"/>
                  <a:pt x="0" y="2556271"/>
                </a:quadBezTo>
                <a:lnTo>
                  <a:pt x="0" y="165378"/>
                </a:lnTo>
                <a:quadBezTo>
                  <a:pt x="0" y="0"/>
                  <a:pt x="165378" y="0"/>
                </a:quadBezTo>
                <a:close/>
              </a:path>
            </a:pathLst>
          </a:custGeom>
          <a:solidFill>
            <a:srgbClr val="FFF8F3"/>
          </a:solidFill>
          <a:ln w="19050">
            <a:solidFill>
              <a:srgbClr val="57341A"/>
            </a:solidFill>
            <a:prstDash val="solid"/>
          </a:ln>
        </p:spPr>
      </p:sp>
      <p:sp>
        <p:nvSpPr>
          <p:cNvPr id="5" name="Text 3"/>
          <p:cNvSpPr/>
          <p:nvPr/>
        </p:nvSpPr>
        <p:spPr>
          <a:xfrm>
            <a:off x="457200" y="1575901"/>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Законодавна функција</a:t>
            </a:r>
            <a:endParaRPr lang="en-US" sz="1500" dirty="0"/>
          </a:p>
        </p:txBody>
      </p:sp>
      <p:sp>
        <p:nvSpPr>
          <p:cNvPr id="6" name="Text 4"/>
          <p:cNvSpPr/>
          <p:nvPr/>
        </p:nvSpPr>
        <p:spPr>
          <a:xfrm>
            <a:off x="457200" y="2099264"/>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игра клучна улога во создавањето на закони, каде што се разгледуваат и усвојуваат различни законски предлози. Оваа функција е основа за функционирањето на правниот систем во државата и обезбедува правна рамка за сите граѓани.</a:t>
            </a:r>
            <a:endParaRPr lang="en-US" sz="1500" dirty="0"/>
          </a:p>
        </p:txBody>
      </p:sp>
      <p:sp>
        <p:nvSpPr>
          <p:cNvPr id="7" name="Shape 5"/>
          <p:cNvSpPr/>
          <p:nvPr/>
        </p:nvSpPr>
        <p:spPr>
          <a:xfrm>
            <a:off x="3291840" y="1450856"/>
            <a:ext cx="2560320" cy="2721648"/>
          </a:xfrm>
          <a:custGeom>
            <a:avLst/>
            <a:gdLst/>
            <a:ahLst/>
            <a:cxnLst/>
            <a:rect l="l" t="t" r="r" b="b"/>
            <a:pathLst>
              <a:path w="2560320" h="2721648">
                <a:moveTo>
                  <a:pt x="165378" y="0"/>
                </a:moveTo>
                <a:lnTo>
                  <a:pt x="2394942" y="0"/>
                </a:lnTo>
                <a:quadBezTo>
                  <a:pt x="2560320" y="0"/>
                  <a:pt x="2560320" y="165378"/>
                </a:quadBezTo>
                <a:lnTo>
                  <a:pt x="2560320" y="2556271"/>
                </a:lnTo>
                <a:quadBezTo>
                  <a:pt x="2560320" y="2721648"/>
                  <a:pt x="2394942" y="2721648"/>
                </a:quadBezTo>
                <a:lnTo>
                  <a:pt x="165378" y="2721648"/>
                </a:lnTo>
                <a:quadBezTo>
                  <a:pt x="0" y="2721648"/>
                  <a:pt x="0" y="2556271"/>
                </a:quadBezTo>
                <a:lnTo>
                  <a:pt x="0" y="165378"/>
                </a:lnTo>
                <a:quadBezTo>
                  <a:pt x="0" y="0"/>
                  <a:pt x="165378" y="0"/>
                </a:quadBezTo>
                <a:close/>
              </a:path>
            </a:pathLst>
          </a:custGeom>
          <a:solidFill>
            <a:srgbClr val="FFF8F3"/>
          </a:solidFill>
          <a:ln w="19050">
            <a:solidFill>
              <a:srgbClr val="57341A"/>
            </a:solidFill>
            <a:prstDash val="solid"/>
          </a:ln>
        </p:spPr>
      </p:sp>
      <p:sp>
        <p:nvSpPr>
          <p:cNvPr id="8" name="Text 6"/>
          <p:cNvSpPr/>
          <p:nvPr/>
        </p:nvSpPr>
        <p:spPr>
          <a:xfrm>
            <a:off x="3291840" y="1575901"/>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Контрола на извршната власт</a:t>
            </a:r>
            <a:endParaRPr lang="en-US" sz="1500" dirty="0"/>
          </a:p>
        </p:txBody>
      </p:sp>
      <p:sp>
        <p:nvSpPr>
          <p:cNvPr id="9" name="Text 7"/>
          <p:cNvSpPr/>
          <p:nvPr/>
        </p:nvSpPr>
        <p:spPr>
          <a:xfrm>
            <a:off x="3291840" y="2099264"/>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има задача да ја контролира и надгледува работата на извршната власт. Оваа контрола се остварува преку различни механизми, вклучувајќи прашања, расправи и усвојување на извештаи, што е клучно за одговорното управување.</a:t>
            </a:r>
            <a:endParaRPr lang="en-US" sz="1500" dirty="0"/>
          </a:p>
        </p:txBody>
      </p:sp>
      <p:sp>
        <p:nvSpPr>
          <p:cNvPr id="10" name="Shape 8"/>
          <p:cNvSpPr/>
          <p:nvPr/>
        </p:nvSpPr>
        <p:spPr>
          <a:xfrm>
            <a:off x="6126480" y="1450856"/>
            <a:ext cx="2560320" cy="2721648"/>
          </a:xfrm>
          <a:custGeom>
            <a:avLst/>
            <a:gdLst/>
            <a:ahLst/>
            <a:cxnLst/>
            <a:rect l="l" t="t" r="r" b="b"/>
            <a:pathLst>
              <a:path w="2560320" h="2721648">
                <a:moveTo>
                  <a:pt x="165378" y="0"/>
                </a:moveTo>
                <a:lnTo>
                  <a:pt x="2394942" y="0"/>
                </a:lnTo>
                <a:quadBezTo>
                  <a:pt x="2560320" y="0"/>
                  <a:pt x="2560320" y="165378"/>
                </a:quadBezTo>
                <a:lnTo>
                  <a:pt x="2560320" y="2556271"/>
                </a:lnTo>
                <a:quadBezTo>
                  <a:pt x="2560320" y="2721648"/>
                  <a:pt x="2394942" y="2721648"/>
                </a:quadBezTo>
                <a:lnTo>
                  <a:pt x="165378" y="2721648"/>
                </a:lnTo>
                <a:quadBezTo>
                  <a:pt x="0" y="2721648"/>
                  <a:pt x="0" y="2556271"/>
                </a:quadBezTo>
                <a:lnTo>
                  <a:pt x="0" y="165378"/>
                </a:lnTo>
                <a:quadBezTo>
                  <a:pt x="0" y="0"/>
                  <a:pt x="165378" y="0"/>
                </a:quadBezTo>
                <a:close/>
              </a:path>
            </a:pathLst>
          </a:custGeom>
          <a:solidFill>
            <a:srgbClr val="FFF8F3"/>
          </a:solidFill>
          <a:ln w="19050">
            <a:solidFill>
              <a:srgbClr val="57341A"/>
            </a:solidFill>
            <a:prstDash val="solid"/>
          </a:ln>
        </p:spPr>
      </p:sp>
      <p:sp>
        <p:nvSpPr>
          <p:cNvPr id="11" name="Text 9"/>
          <p:cNvSpPr/>
          <p:nvPr/>
        </p:nvSpPr>
        <p:spPr>
          <a:xfrm>
            <a:off x="6126480" y="1575901"/>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Представување на граѓаните</a:t>
            </a:r>
            <a:endParaRPr lang="en-US" sz="1500" dirty="0"/>
          </a:p>
        </p:txBody>
      </p:sp>
      <p:sp>
        <p:nvSpPr>
          <p:cNvPr id="12" name="Text 10"/>
          <p:cNvSpPr/>
          <p:nvPr/>
        </p:nvSpPr>
        <p:spPr>
          <a:xfrm>
            <a:off x="6126480" y="2099264"/>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Членовите на Собранието се избрани за да ги претставуваат интересите на граѓаните. Тие имаат задача да слушаат и да реагираат на потребите и проблемите на своите избирачи, што е основа за демократијата и учеството на граѓаните.</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2930359" y="1003882"/>
            <a:ext cx="6035040" cy="3840480"/>
          </a:xfrm>
          <a:custGeom>
            <a:avLst/>
            <a:gdLst/>
            <a:ahLst/>
            <a:cxnLst/>
            <a:rect l="l" t="t" r="r" b="b"/>
            <a:pathLst>
              <a:path w="6035040" h="3840480">
                <a:moveTo>
                  <a:pt x="149933" y="0"/>
                </a:moveTo>
                <a:lnTo>
                  <a:pt x="5885107" y="0"/>
                </a:lnTo>
                <a:quadBezTo>
                  <a:pt x="6035040" y="0"/>
                  <a:pt x="6035040" y="149933"/>
                </a:quadBezTo>
                <a:lnTo>
                  <a:pt x="6035040" y="3690547"/>
                </a:lnTo>
                <a:quadBezTo>
                  <a:pt x="6035040" y="3840480"/>
                  <a:pt x="5885107" y="3840480"/>
                </a:quadBezTo>
                <a:lnTo>
                  <a:pt x="149933" y="3840480"/>
                </a:lnTo>
                <a:quadBezTo>
                  <a:pt x="0" y="3840480"/>
                  <a:pt x="0" y="3690547"/>
                </a:quadBezTo>
                <a:lnTo>
                  <a:pt x="0" y="149933"/>
                </a:lnTo>
                <a:quadBezTo>
                  <a:pt x="0" y="0"/>
                  <a:pt x="149933" y="0"/>
                </a:quadBezTo>
                <a:close/>
              </a:path>
            </a:pathLst>
          </a:custGeom>
          <a:solidFill>
            <a:srgbClr val="FFFFFF">
              <a:alpha val="0"/>
            </a:srgbClr>
          </a:solidFill>
          <a:ln w="19050">
            <a:solidFill>
              <a:srgbClr val="57341A"/>
            </a:solidFill>
            <a:prstDash val="solid"/>
          </a:ln>
        </p:spPr>
      </p:sp>
      <p:pic>
        <p:nvPicPr>
          <p:cNvPr id="3" name="Image 0" descr="/uploadFile/109_5.png">    </p:cNvPr>
          <p:cNvPicPr>
            <a:picLocks noChangeAspect="1"/>
          </p:cNvPicPr>
          <p:nvPr/>
        </p:nvPicPr>
        <p:blipFill>
          <a:blip r:embed="rId1"/>
          <a:srcRect l="23077" r="36437" t="0" b="0"/>
          <a:stretch/>
        </p:blipFill>
        <p:spPr>
          <a:xfrm>
            <a:off x="0" y="0"/>
            <a:ext cx="2743200" cy="5143500"/>
          </a:xfrm>
          <a:prstGeom prst="rect">
            <a:avLst/>
          </a:prstGeom>
        </p:spPr>
      </p:pic>
      <p:sp>
        <p:nvSpPr>
          <p:cNvPr id="4" name="Text 1"/>
          <p:cNvSpPr/>
          <p:nvPr/>
        </p:nvSpPr>
        <p:spPr>
          <a:xfrm>
            <a:off x="2880360" y="182880"/>
            <a:ext cx="6085039"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Дополнителни услуги на Собранието</a:t>
            </a:r>
            <a:endParaRPr lang="en-US" sz="1500" dirty="0"/>
          </a:p>
        </p:txBody>
      </p:sp>
      <p:sp>
        <p:nvSpPr>
          <p:cNvPr id="5" name="Text 2"/>
          <p:cNvSpPr/>
          <p:nvPr/>
        </p:nvSpPr>
        <p:spPr>
          <a:xfrm>
            <a:off x="4922837" y="1003882"/>
            <a:ext cx="4042562"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организира различни образовни програми и семинари за граѓаните, со цел да ја зголеми свеста за законодавниот процес и улогата на Собранието. Овие активности помагаат во информирањето на јавноста и поттикнуваат активна партиципација.</a:t>
            </a:r>
            <a:endParaRPr lang="en-US" sz="1500" dirty="0"/>
          </a:p>
        </p:txBody>
      </p:sp>
      <p:sp>
        <p:nvSpPr>
          <p:cNvPr id="6" name="Text 3"/>
          <p:cNvSpPr/>
          <p:nvPr/>
        </p:nvSpPr>
        <p:spPr>
          <a:xfrm>
            <a:off x="2930359" y="1033171"/>
            <a:ext cx="19202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57341A"/>
                </a:solidFill>
                <a:latin typeface="Arial" pitchFamily="34" charset="0"/>
                <a:ea typeface="Arial" pitchFamily="34" charset="-122"/>
                <a:cs typeface="Arial" pitchFamily="34" charset="-120"/>
              </a:rPr>
              <a:t>Образовни програми</a:t>
            </a:r>
            <a:endParaRPr lang="en-US" sz="1500" dirty="0"/>
          </a:p>
        </p:txBody>
      </p:sp>
      <p:sp>
        <p:nvSpPr>
          <p:cNvPr id="7" name="Text 4"/>
          <p:cNvSpPr/>
          <p:nvPr/>
        </p:nvSpPr>
        <p:spPr>
          <a:xfrm>
            <a:off x="4922837" y="2284042"/>
            <a:ext cx="4042562"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активно соработува со невладини организации за да се осигура дека гласовите на сите делови од општеството се слушаат. Оваа соработка е важна за развој на политики кои ги адресираат реалните потреби на граѓаните.</a:t>
            </a:r>
            <a:endParaRPr lang="en-US" sz="1500" dirty="0"/>
          </a:p>
        </p:txBody>
      </p:sp>
      <p:sp>
        <p:nvSpPr>
          <p:cNvPr id="8" name="Text 5"/>
          <p:cNvSpPr/>
          <p:nvPr/>
        </p:nvSpPr>
        <p:spPr>
          <a:xfrm>
            <a:off x="2930359" y="2313331"/>
            <a:ext cx="19202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57341A"/>
                </a:solidFill>
                <a:latin typeface="Arial" pitchFamily="34" charset="0"/>
                <a:ea typeface="Arial" pitchFamily="34" charset="-122"/>
                <a:cs typeface="Arial" pitchFamily="34" charset="-120"/>
              </a:rPr>
              <a:t>Соработка со невладини организации</a:t>
            </a:r>
            <a:endParaRPr lang="en-US" sz="1500" dirty="0"/>
          </a:p>
        </p:txBody>
      </p:sp>
      <p:sp>
        <p:nvSpPr>
          <p:cNvPr id="9" name="Text 6"/>
          <p:cNvSpPr/>
          <p:nvPr/>
        </p:nvSpPr>
        <p:spPr>
          <a:xfrm>
            <a:off x="4923130" y="3564331"/>
            <a:ext cx="4042562"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организира јавни расправи за важни законски предлози и политики, што им овозможува на граѓаните да изразат свои ставови и предлози. Оваа практика е важна за транспарентноста и отчетноста на институцијата.</a:t>
            </a:r>
            <a:endParaRPr lang="en-US" sz="1500" dirty="0"/>
          </a:p>
        </p:txBody>
      </p:sp>
      <p:sp>
        <p:nvSpPr>
          <p:cNvPr id="10" name="Text 7"/>
          <p:cNvSpPr/>
          <p:nvPr/>
        </p:nvSpPr>
        <p:spPr>
          <a:xfrm>
            <a:off x="2930359" y="3593491"/>
            <a:ext cx="19202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57341A"/>
                </a:solidFill>
                <a:latin typeface="Arial" pitchFamily="34" charset="0"/>
                <a:ea typeface="Arial" pitchFamily="34" charset="-122"/>
                <a:cs typeface="Arial" pitchFamily="34" charset="-120"/>
              </a:rPr>
              <a:t>Проведување на јавни расправи</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5413" y="-2098012"/>
            <a:ext cx="5433884"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Информации за законодавството</a:t>
            </a:r>
            <a:endParaRPr lang="en-US" sz="1500" dirty="0"/>
          </a:p>
        </p:txBody>
      </p:sp>
      <p:sp>
        <p:nvSpPr>
          <p:cNvPr id="3" name="Shape 1"/>
          <p:cNvSpPr/>
          <p:nvPr/>
        </p:nvSpPr>
        <p:spPr>
          <a:xfrm>
            <a:off x="135697" y="-2005411"/>
            <a:ext cx="509716" cy="463245"/>
          </a:xfrm>
          <a:custGeom>
            <a:avLst/>
            <a:gdLst/>
            <a:ahLst/>
            <a:cxnLst/>
            <a:rect l="l" t="t" r="r" b="b"/>
            <a:pathLst>
              <a:path w="509716" h="463245">
                <a:moveTo>
                  <a:pt x="57906" y="0"/>
                </a:moveTo>
                <a:lnTo>
                  <a:pt x="451811" y="0"/>
                </a:lnTo>
                <a:quadBezTo>
                  <a:pt x="509716" y="0"/>
                  <a:pt x="509716" y="57906"/>
                </a:quadBezTo>
                <a:lnTo>
                  <a:pt x="509716" y="405339"/>
                </a:lnTo>
                <a:quadBezTo>
                  <a:pt x="509716" y="463245"/>
                  <a:pt x="451811" y="463245"/>
                </a:quadBezTo>
                <a:lnTo>
                  <a:pt x="57906" y="463245"/>
                </a:lnTo>
                <a:quadBezTo>
                  <a:pt x="0" y="463245"/>
                  <a:pt x="0" y="405339"/>
                </a:quadBezTo>
                <a:lnTo>
                  <a:pt x="0" y="57906"/>
                </a:lnTo>
                <a:quadBezTo>
                  <a:pt x="0" y="0"/>
                  <a:pt x="57906" y="0"/>
                </a:quadBezTo>
                <a:close/>
              </a:path>
            </a:pathLst>
          </a:custGeom>
          <a:solidFill>
            <a:srgbClr val="FFFFFF">
              <a:alpha val="14000"/>
            </a:srgbClr>
          </a:solidFill>
          <a:ln w="9525">
            <a:solidFill>
              <a:srgbClr val="FFFFFF">
                <a:alpha val="0"/>
              </a:srgbClr>
            </a:solidFill>
            <a:prstDash val="solid"/>
          </a:ln>
        </p:spPr>
      </p:sp>
      <p:sp>
        <p:nvSpPr>
          <p:cNvPr id="4" name="Text 2"/>
          <p:cNvSpPr/>
          <p:nvPr/>
        </p:nvSpPr>
        <p:spPr>
          <a:xfrm>
            <a:off x="135697" y="-1993245"/>
            <a:ext cx="509716" cy="438912"/>
          </a:xfrm>
          <a:prstGeom prst="rect">
            <a:avLst/>
          </a:prstGeom>
          <a:no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01</a:t>
            </a:r>
            <a:endParaRPr lang="en-US" sz="1500" dirty="0"/>
          </a:p>
        </p:txBody>
      </p:sp>
      <p:sp>
        <p:nvSpPr>
          <p:cNvPr id="5" name="Text 3"/>
          <p:cNvSpPr/>
          <p:nvPr/>
        </p:nvSpPr>
        <p:spPr>
          <a:xfrm>
            <a:off x="645413" y="-1755773"/>
            <a:ext cx="5433884"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обезбедува информации и ресурси за граѓаните во врска со актуелните законски предлози и усвоени закони. Оваа услуга е важна за граѓаните за да можат да бидат информирани и активни во процесот на донесување одлуки.</a:t>
            </a:r>
            <a:endParaRPr lang="en-US" sz="1500" dirty="0"/>
          </a:p>
        </p:txBody>
      </p:sp>
      <p:sp>
        <p:nvSpPr>
          <p:cNvPr id="6" name="Text 4"/>
          <p:cNvSpPr/>
          <p:nvPr/>
        </p:nvSpPr>
        <p:spPr>
          <a:xfrm>
            <a:off x="271394" y="134882"/>
            <a:ext cx="5943600"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Услуги за граѓаните</a:t>
            </a:r>
            <a:endParaRPr lang="en-US" sz="1500" dirty="0"/>
          </a:p>
        </p:txBody>
      </p:sp>
      <p:sp>
        <p:nvSpPr>
          <p:cNvPr id="7" name="Text 5"/>
          <p:cNvSpPr/>
          <p:nvPr/>
        </p:nvSpPr>
        <p:spPr>
          <a:xfrm>
            <a:off x="781111" y="948054"/>
            <a:ext cx="5433884"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Информации за законодавството</a:t>
            </a:r>
            <a:endParaRPr lang="en-US" sz="1500" dirty="0"/>
          </a:p>
        </p:txBody>
      </p:sp>
      <p:sp>
        <p:nvSpPr>
          <p:cNvPr id="8" name="Shape 6"/>
          <p:cNvSpPr/>
          <p:nvPr/>
        </p:nvSpPr>
        <p:spPr>
          <a:xfrm>
            <a:off x="271394" y="1040655"/>
            <a:ext cx="509716" cy="463245"/>
          </a:xfrm>
          <a:custGeom>
            <a:avLst/>
            <a:gdLst/>
            <a:ahLst/>
            <a:cxnLst/>
            <a:rect l="l" t="t" r="r" b="b"/>
            <a:pathLst>
              <a:path w="509716" h="463245">
                <a:moveTo>
                  <a:pt x="57906" y="0"/>
                </a:moveTo>
                <a:lnTo>
                  <a:pt x="451811" y="0"/>
                </a:lnTo>
                <a:quadBezTo>
                  <a:pt x="509716" y="0"/>
                  <a:pt x="509716" y="57906"/>
                </a:quadBezTo>
                <a:lnTo>
                  <a:pt x="509716" y="405339"/>
                </a:lnTo>
                <a:quadBezTo>
                  <a:pt x="509716" y="463245"/>
                  <a:pt x="451811" y="463245"/>
                </a:quadBezTo>
                <a:lnTo>
                  <a:pt x="57906" y="463245"/>
                </a:lnTo>
                <a:quadBezTo>
                  <a:pt x="0" y="463245"/>
                  <a:pt x="0" y="405339"/>
                </a:quadBezTo>
                <a:lnTo>
                  <a:pt x="0" y="57906"/>
                </a:lnTo>
                <a:quadBezTo>
                  <a:pt x="0" y="0"/>
                  <a:pt x="57906" y="0"/>
                </a:quadBezTo>
                <a:close/>
              </a:path>
            </a:pathLst>
          </a:custGeom>
          <a:solidFill>
            <a:srgbClr val="FFFFFF">
              <a:alpha val="14000"/>
            </a:srgbClr>
          </a:solidFill>
          <a:ln w="9525">
            <a:solidFill>
              <a:srgbClr val="FFFFFF">
                <a:alpha val="0"/>
              </a:srgbClr>
            </a:solidFill>
            <a:prstDash val="solid"/>
          </a:ln>
        </p:spPr>
      </p:sp>
      <p:sp>
        <p:nvSpPr>
          <p:cNvPr id="9" name="Text 7"/>
          <p:cNvSpPr/>
          <p:nvPr/>
        </p:nvSpPr>
        <p:spPr>
          <a:xfrm>
            <a:off x="271394" y="1052821"/>
            <a:ext cx="509716" cy="438912"/>
          </a:xfrm>
          <a:prstGeom prst="rect">
            <a:avLst/>
          </a:prstGeom>
          <a:no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1</a:t>
            </a:r>
            <a:endParaRPr lang="en-US" sz="1500" dirty="0"/>
          </a:p>
        </p:txBody>
      </p:sp>
      <p:sp>
        <p:nvSpPr>
          <p:cNvPr id="10" name="Text 8"/>
          <p:cNvSpPr/>
          <p:nvPr/>
        </p:nvSpPr>
        <p:spPr>
          <a:xfrm>
            <a:off x="781111" y="1290293"/>
            <a:ext cx="5433884"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обезбедува информации и ресурси за граѓаните во врска со актуелните законски предлози и усвоени закони. Оваа услуга е важна за граѓаните за да можат да бидат информирани и активни во процесот на донесување одлуки.</a:t>
            </a:r>
            <a:endParaRPr lang="en-US" sz="1500" dirty="0"/>
          </a:p>
        </p:txBody>
      </p:sp>
      <p:sp>
        <p:nvSpPr>
          <p:cNvPr id="11" name="Shape 9"/>
          <p:cNvSpPr/>
          <p:nvPr/>
        </p:nvSpPr>
        <p:spPr>
          <a:xfrm>
            <a:off x="271394" y="2351028"/>
            <a:ext cx="509716" cy="463245"/>
          </a:xfrm>
          <a:custGeom>
            <a:avLst/>
            <a:gdLst/>
            <a:ahLst/>
            <a:cxnLst/>
            <a:rect l="l" t="t" r="r" b="b"/>
            <a:pathLst>
              <a:path w="509716" h="463245">
                <a:moveTo>
                  <a:pt x="57906" y="0"/>
                </a:moveTo>
                <a:lnTo>
                  <a:pt x="451811" y="0"/>
                </a:lnTo>
                <a:quadBezTo>
                  <a:pt x="509716" y="0"/>
                  <a:pt x="509716" y="57906"/>
                </a:quadBezTo>
                <a:lnTo>
                  <a:pt x="509716" y="405339"/>
                </a:lnTo>
                <a:quadBezTo>
                  <a:pt x="509716" y="463245"/>
                  <a:pt x="451811" y="463245"/>
                </a:quadBezTo>
                <a:lnTo>
                  <a:pt x="57906" y="463245"/>
                </a:lnTo>
                <a:quadBezTo>
                  <a:pt x="0" y="463245"/>
                  <a:pt x="0" y="405339"/>
                </a:quadBezTo>
                <a:lnTo>
                  <a:pt x="0" y="57906"/>
                </a:lnTo>
                <a:quadBezTo>
                  <a:pt x="0" y="0"/>
                  <a:pt x="57906" y="0"/>
                </a:quadBezTo>
                <a:close/>
              </a:path>
            </a:pathLst>
          </a:custGeom>
          <a:solidFill>
            <a:srgbClr val="FFFFFF">
              <a:alpha val="14000"/>
            </a:srgbClr>
          </a:solidFill>
          <a:ln w="9525">
            <a:solidFill>
              <a:srgbClr val="FFFFFF">
                <a:alpha val="0"/>
              </a:srgbClr>
            </a:solidFill>
            <a:prstDash val="solid"/>
          </a:ln>
        </p:spPr>
      </p:sp>
      <p:sp>
        <p:nvSpPr>
          <p:cNvPr id="12" name="Text 10"/>
          <p:cNvSpPr/>
          <p:nvPr/>
        </p:nvSpPr>
        <p:spPr>
          <a:xfrm>
            <a:off x="271394" y="2363195"/>
            <a:ext cx="509716" cy="438912"/>
          </a:xfrm>
          <a:prstGeom prst="rect">
            <a:avLst/>
          </a:prstGeom>
          <a:no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2</a:t>
            </a:r>
            <a:endParaRPr lang="en-US" sz="1500" dirty="0"/>
          </a:p>
        </p:txBody>
      </p:sp>
      <p:sp>
        <p:nvSpPr>
          <p:cNvPr id="13" name="Text 11"/>
          <p:cNvSpPr/>
          <p:nvPr/>
        </p:nvSpPr>
        <p:spPr>
          <a:xfrm>
            <a:off x="781111" y="2258318"/>
            <a:ext cx="5433884"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Поддршка за локалните самоуправи</a:t>
            </a:r>
            <a:endParaRPr lang="en-US" sz="1500" dirty="0"/>
          </a:p>
        </p:txBody>
      </p:sp>
      <p:sp>
        <p:nvSpPr>
          <p:cNvPr id="14" name="Text 12"/>
          <p:cNvSpPr/>
          <p:nvPr/>
        </p:nvSpPr>
        <p:spPr>
          <a:xfrm>
            <a:off x="781111" y="2600965"/>
            <a:ext cx="5433884"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нуди поддршка за локалните самоуправи во развојот и имплементацијата на закони и политики. Оваа поддршка е важна за овозможување на локалните власти да функционираат ефективно и да ги исполнат потребите на своите жители.</a:t>
            </a:r>
            <a:endParaRPr lang="en-US" sz="1500" dirty="0"/>
          </a:p>
        </p:txBody>
      </p:sp>
      <p:sp>
        <p:nvSpPr>
          <p:cNvPr id="15" name="Shape 13"/>
          <p:cNvSpPr/>
          <p:nvPr/>
        </p:nvSpPr>
        <p:spPr>
          <a:xfrm>
            <a:off x="271394" y="3661700"/>
            <a:ext cx="509716" cy="463245"/>
          </a:xfrm>
          <a:custGeom>
            <a:avLst/>
            <a:gdLst/>
            <a:ahLst/>
            <a:cxnLst/>
            <a:rect l="l" t="t" r="r" b="b"/>
            <a:pathLst>
              <a:path w="509716" h="463245">
                <a:moveTo>
                  <a:pt x="57906" y="0"/>
                </a:moveTo>
                <a:lnTo>
                  <a:pt x="451811" y="0"/>
                </a:lnTo>
                <a:quadBezTo>
                  <a:pt x="509716" y="0"/>
                  <a:pt x="509716" y="57906"/>
                </a:quadBezTo>
                <a:lnTo>
                  <a:pt x="509716" y="405339"/>
                </a:lnTo>
                <a:quadBezTo>
                  <a:pt x="509716" y="463245"/>
                  <a:pt x="451811" y="463245"/>
                </a:quadBezTo>
                <a:lnTo>
                  <a:pt x="57906" y="463245"/>
                </a:lnTo>
                <a:quadBezTo>
                  <a:pt x="0" y="463245"/>
                  <a:pt x="0" y="405339"/>
                </a:quadBezTo>
                <a:lnTo>
                  <a:pt x="0" y="57906"/>
                </a:lnTo>
                <a:quadBezTo>
                  <a:pt x="0" y="0"/>
                  <a:pt x="57906" y="0"/>
                </a:quadBezTo>
                <a:close/>
              </a:path>
            </a:pathLst>
          </a:custGeom>
          <a:solidFill>
            <a:srgbClr val="FFFFFF">
              <a:alpha val="14000"/>
            </a:srgbClr>
          </a:solidFill>
          <a:ln w="9525">
            <a:solidFill>
              <a:srgbClr val="FFFFFF">
                <a:alpha val="0"/>
              </a:srgbClr>
            </a:solidFill>
            <a:prstDash val="solid"/>
          </a:ln>
        </p:spPr>
      </p:sp>
      <p:sp>
        <p:nvSpPr>
          <p:cNvPr id="16" name="Text 14"/>
          <p:cNvSpPr/>
          <p:nvPr/>
        </p:nvSpPr>
        <p:spPr>
          <a:xfrm>
            <a:off x="271394" y="3673866"/>
            <a:ext cx="509716" cy="438912"/>
          </a:xfrm>
          <a:prstGeom prst="rect">
            <a:avLst/>
          </a:prstGeom>
          <a:no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3</a:t>
            </a:r>
            <a:endParaRPr lang="en-US" sz="1500" dirty="0"/>
          </a:p>
        </p:txBody>
      </p:sp>
      <p:sp>
        <p:nvSpPr>
          <p:cNvPr id="17" name="Text 15"/>
          <p:cNvSpPr/>
          <p:nvPr/>
        </p:nvSpPr>
        <p:spPr>
          <a:xfrm>
            <a:off x="781111" y="3568989"/>
            <a:ext cx="5433884"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Партиципација во процесот на донесување одлуки</a:t>
            </a:r>
            <a:endParaRPr lang="en-US" sz="1500" dirty="0"/>
          </a:p>
        </p:txBody>
      </p:sp>
      <p:sp>
        <p:nvSpPr>
          <p:cNvPr id="18" name="Text 16"/>
          <p:cNvSpPr/>
          <p:nvPr/>
        </p:nvSpPr>
        <p:spPr>
          <a:xfrm>
            <a:off x="781111" y="3911338"/>
            <a:ext cx="5433884"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поттикнува партиципација на граѓаните во процесот на донесување одлуки преку различни иницијативи и платформи. Оваа партиципација е клучна за создавање на инклузивно општество каде што гласот на секој граѓанин е важен.</a:t>
            </a:r>
            <a:endParaRPr lang="en-US" sz="1500" dirty="0"/>
          </a:p>
        </p:txBody>
      </p:sp>
      <p:pic>
        <p:nvPicPr>
          <p:cNvPr id="19" name="Image 0" descr="/uploadFile/109_5.png">    </p:cNvPr>
          <p:cNvPicPr>
            <a:picLocks noChangeAspect="1"/>
          </p:cNvPicPr>
          <p:nvPr/>
        </p:nvPicPr>
        <p:blipFill>
          <a:blip r:embed="rId1"/>
          <a:srcRect l="59514" r="0" t="0" b="0"/>
          <a:stretch/>
        </p:blipFill>
        <p:spPr>
          <a:xfrm>
            <a:off x="6400800" y="0"/>
            <a:ext cx="27432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uploadFile/109_2.jpg">    </p:cNvPr>
          <p:cNvPicPr>
            <a:picLocks noChangeAspect="1"/>
          </p:cNvPicPr>
          <p:nvPr/>
        </p:nvPicPr>
        <p:blipFill>
          <a:blip r:embed="rId1"/>
          <a:srcRect l="24742" r="23711" t="0" b="0"/>
          <a:stretch/>
        </p:blipFill>
        <p:spPr>
          <a:xfrm>
            <a:off x="5702198" y="0"/>
            <a:ext cx="3441898" cy="5143500"/>
          </a:xfrm>
          <a:prstGeom prst="rect">
            <a:avLst/>
          </a:prstGeom>
        </p:spPr>
      </p:pic>
      <p:sp>
        <p:nvSpPr>
          <p:cNvPr id="3" name="Text 0"/>
          <p:cNvSpPr/>
          <p:nvPr/>
        </p:nvSpPr>
        <p:spPr>
          <a:xfrm>
            <a:off x="544982" y="2096262"/>
            <a:ext cx="5023433"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04 Процес на работа</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329184" y="182880"/>
            <a:ext cx="6071616"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Основни функции на Собранието</a:t>
            </a:r>
            <a:endParaRPr lang="en-US" sz="1500" dirty="0"/>
          </a:p>
        </p:txBody>
      </p:sp>
      <p:sp>
        <p:nvSpPr>
          <p:cNvPr id="3" name="Text 1"/>
          <p:cNvSpPr/>
          <p:nvPr/>
        </p:nvSpPr>
        <p:spPr>
          <a:xfrm>
            <a:off x="329184" y="988084"/>
            <a:ext cx="29260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Законодавна иницијатива</a:t>
            </a:r>
            <a:endParaRPr lang="en-US" sz="1500" dirty="0"/>
          </a:p>
        </p:txBody>
      </p:sp>
      <p:sp>
        <p:nvSpPr>
          <p:cNvPr id="4" name="Text 2"/>
          <p:cNvSpPr/>
          <p:nvPr/>
        </p:nvSpPr>
        <p:spPr>
          <a:xfrm>
            <a:off x="329184" y="1329988"/>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игра клучна улога во иницирањето на законодавни акти, што подразбира расправа и усвојување на нови закони кои влијаат на општествените услови и правната рамка на државата.</a:t>
            </a:r>
            <a:endParaRPr lang="en-US" sz="1500" dirty="0"/>
          </a:p>
        </p:txBody>
      </p:sp>
      <p:sp>
        <p:nvSpPr>
          <p:cNvPr id="5" name="Text 3"/>
          <p:cNvSpPr/>
          <p:nvPr/>
        </p:nvSpPr>
        <p:spPr>
          <a:xfrm>
            <a:off x="3448970" y="988084"/>
            <a:ext cx="29260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Контрола на извршната власт</a:t>
            </a:r>
            <a:endParaRPr lang="en-US" sz="1500" dirty="0"/>
          </a:p>
        </p:txBody>
      </p:sp>
      <p:sp>
        <p:nvSpPr>
          <p:cNvPr id="6" name="Text 4"/>
          <p:cNvSpPr/>
          <p:nvPr/>
        </p:nvSpPr>
        <p:spPr>
          <a:xfrm>
            <a:off x="3448970" y="1329988"/>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Членовите на Собранието имаат одговорност да ги надгледуваат активностите на извршната власт, обезбедувајќи транспарентност и одговорност во работата на владата.</a:t>
            </a:r>
            <a:endParaRPr lang="en-US" sz="1500" dirty="0"/>
          </a:p>
        </p:txBody>
      </p:sp>
      <p:sp>
        <p:nvSpPr>
          <p:cNvPr id="7" name="Text 5"/>
          <p:cNvSpPr/>
          <p:nvPr/>
        </p:nvSpPr>
        <p:spPr>
          <a:xfrm>
            <a:off x="329184" y="2958259"/>
            <a:ext cx="29260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Расправа за буџетот</a:t>
            </a:r>
            <a:endParaRPr lang="en-US" sz="1500" dirty="0"/>
          </a:p>
        </p:txBody>
      </p:sp>
      <p:sp>
        <p:nvSpPr>
          <p:cNvPr id="8" name="Text 6"/>
          <p:cNvSpPr/>
          <p:nvPr/>
        </p:nvSpPr>
        <p:spPr>
          <a:xfrm>
            <a:off x="329184" y="3300163"/>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е одговорно за усвојување на државниот буџет, при што членовите расправаат за распределбата на финансиските средства и приоритетите на државното финансирање.</a:t>
            </a:r>
            <a:endParaRPr lang="en-US" sz="1500" dirty="0"/>
          </a:p>
        </p:txBody>
      </p:sp>
      <p:sp>
        <p:nvSpPr>
          <p:cNvPr id="9" name="Text 7"/>
          <p:cNvSpPr/>
          <p:nvPr/>
        </p:nvSpPr>
        <p:spPr>
          <a:xfrm>
            <a:off x="3448970" y="2958259"/>
            <a:ext cx="29260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Предложување на кандидати</a:t>
            </a:r>
            <a:endParaRPr lang="en-US" sz="1500" dirty="0"/>
          </a:p>
        </p:txBody>
      </p:sp>
      <p:sp>
        <p:nvSpPr>
          <p:cNvPr id="10" name="Text 8"/>
          <p:cNvSpPr/>
          <p:nvPr/>
        </p:nvSpPr>
        <p:spPr>
          <a:xfrm>
            <a:off x="3448970" y="3300163"/>
            <a:ext cx="29260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има овластување да предлага кандидати за различни државни функции, вклучувајќи судии и членови на независни агенции, што е од суштинско значење за функционирањето на правниот систем.</a:t>
            </a:r>
            <a:endParaRPr lang="en-US" sz="1500" dirty="0"/>
          </a:p>
        </p:txBody>
      </p:sp>
      <p:pic>
        <p:nvPicPr>
          <p:cNvPr id="11" name="Image 0" descr="/uploadFile/109_6.png">    </p:cNvPr>
          <p:cNvPicPr>
            <a:picLocks noChangeAspect="1"/>
          </p:cNvPicPr>
          <p:nvPr/>
        </p:nvPicPr>
        <p:blipFill>
          <a:blip r:embed="rId1"/>
          <a:srcRect l="14414" r="40541" t="0" b="0"/>
          <a:stretch/>
        </p:blipFill>
        <p:spPr>
          <a:xfrm>
            <a:off x="6400800" y="0"/>
            <a:ext cx="27432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uploadFile/109_2.jpg">    </p:cNvPr>
          <p:cNvPicPr>
            <a:picLocks noChangeAspect="1"/>
          </p:cNvPicPr>
          <p:nvPr/>
        </p:nvPicPr>
        <p:blipFill>
          <a:blip r:embed="rId1"/>
          <a:srcRect l="0" r="0" t="48922" b="29526"/>
          <a:stretch/>
        </p:blipFill>
        <p:spPr>
          <a:xfrm>
            <a:off x="0" y="0"/>
            <a:ext cx="9144000" cy="1419539"/>
          </a:xfrm>
          <a:prstGeom prst="rect">
            <a:avLst/>
          </a:prstGeom>
        </p:spPr>
      </p:pic>
      <p:sp>
        <p:nvSpPr>
          <p:cNvPr id="3" name="Text 0"/>
          <p:cNvSpPr/>
          <p:nvPr/>
        </p:nvSpPr>
        <p:spPr>
          <a:xfrm>
            <a:off x="685800" y="490313"/>
            <a:ext cx="7772400"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Структура на работните тела</a:t>
            </a:r>
            <a:endParaRPr lang="en-US" sz="1500" dirty="0"/>
          </a:p>
        </p:txBody>
      </p:sp>
      <p:sp>
        <p:nvSpPr>
          <p:cNvPr id="4" name="Text 1"/>
          <p:cNvSpPr/>
          <p:nvPr/>
        </p:nvSpPr>
        <p:spPr>
          <a:xfrm>
            <a:off x="685800" y="1535779"/>
            <a:ext cx="777240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Комисии</a:t>
            </a:r>
            <a:endParaRPr lang="en-US" sz="1500" dirty="0"/>
          </a:p>
        </p:txBody>
      </p:sp>
      <p:sp>
        <p:nvSpPr>
          <p:cNvPr id="5" name="Text 2"/>
          <p:cNvSpPr/>
          <p:nvPr/>
        </p:nvSpPr>
        <p:spPr>
          <a:xfrm>
            <a:off x="685800" y="1720444"/>
            <a:ext cx="777240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Работните комисии во Собранието се формираат за детална расправа и анализа на законодавните предлози, што овозможува специјализирано разгледување на различни аспекти на предложените закони.</a:t>
            </a:r>
            <a:endParaRPr lang="en-US" sz="1500" dirty="0"/>
          </a:p>
        </p:txBody>
      </p:sp>
      <p:sp>
        <p:nvSpPr>
          <p:cNvPr id="6" name="Text 3"/>
          <p:cNvSpPr/>
          <p:nvPr/>
        </p:nvSpPr>
        <p:spPr>
          <a:xfrm>
            <a:off x="685800" y="2383206"/>
            <a:ext cx="777240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Подкомисии</a:t>
            </a:r>
            <a:endParaRPr lang="en-US" sz="1500" dirty="0"/>
          </a:p>
        </p:txBody>
      </p:sp>
      <p:sp>
        <p:nvSpPr>
          <p:cNvPr id="7" name="Text 4"/>
          <p:cNvSpPr/>
          <p:nvPr/>
        </p:nvSpPr>
        <p:spPr>
          <a:xfrm>
            <a:off x="685800" y="2567980"/>
            <a:ext cx="777240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Подкомисиите се создаваат за поконкретни теми и задачи, овозможувајќи поголема фокусираност и експертиза во одредени области, што дополнително ја подобрува ефикасноста на законодавниот процес.</a:t>
            </a:r>
            <a:endParaRPr lang="en-US" sz="1500" dirty="0"/>
          </a:p>
        </p:txBody>
      </p:sp>
      <p:sp>
        <p:nvSpPr>
          <p:cNvPr id="8" name="Text 5"/>
          <p:cNvSpPr/>
          <p:nvPr/>
        </p:nvSpPr>
        <p:spPr>
          <a:xfrm>
            <a:off x="685800" y="3232733"/>
            <a:ext cx="777240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Работни групи</a:t>
            </a:r>
            <a:endParaRPr lang="en-US" sz="1500" dirty="0"/>
          </a:p>
        </p:txBody>
      </p:sp>
      <p:sp>
        <p:nvSpPr>
          <p:cNvPr id="9" name="Text 6"/>
          <p:cNvSpPr/>
          <p:nvPr/>
        </p:nvSpPr>
        <p:spPr>
          <a:xfrm>
            <a:off x="685800" y="3417571"/>
            <a:ext cx="777240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може да формира работни групи за специјални задачи или проекти, што помага во решавањето на конкретни проблеми или иницијативи кои бараат посебно внимание.</a:t>
            </a:r>
            <a:endParaRPr lang="en-US" sz="1500" dirty="0"/>
          </a:p>
        </p:txBody>
      </p:sp>
      <p:sp>
        <p:nvSpPr>
          <p:cNvPr id="10" name="Text 7"/>
          <p:cNvSpPr/>
          <p:nvPr/>
        </p:nvSpPr>
        <p:spPr>
          <a:xfrm>
            <a:off x="685800" y="4062953"/>
            <a:ext cx="777240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Форум за јавни расправи</a:t>
            </a:r>
            <a:endParaRPr lang="en-US" sz="1500" dirty="0"/>
          </a:p>
        </p:txBody>
      </p:sp>
      <p:sp>
        <p:nvSpPr>
          <p:cNvPr id="11" name="Text 8"/>
          <p:cNvSpPr/>
          <p:nvPr/>
        </p:nvSpPr>
        <p:spPr>
          <a:xfrm>
            <a:off x="685800" y="4247727"/>
            <a:ext cx="777240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Организирањето на јавни расправи од страна на Собранието овозможува вклучување на граѓаните и стручната јавност во законодавниот процес, што ја зголемува транспарентноста и учеството.</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182880"/>
            <a:ext cx="8229600"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Процес на донесување одлуки</a:t>
            </a:r>
            <a:endParaRPr lang="en-US" sz="150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57200" y="1255633"/>
            <a:ext cx="274320" cy="274320"/>
          </a:xfrm>
          <a:prstGeom prst="rect">
            <a:avLst/>
          </a:prstGeom>
        </p:spPr>
      </p:pic>
      <p:sp>
        <p:nvSpPr>
          <p:cNvPr id="4" name="Shape 1"/>
          <p:cNvSpPr/>
          <p:nvPr/>
        </p:nvSpPr>
        <p:spPr>
          <a:xfrm>
            <a:off x="879179" y="981313"/>
            <a:ext cx="7772400" cy="914400"/>
          </a:xfrm>
          <a:custGeom>
            <a:avLst/>
            <a:gdLst/>
            <a:ahLst/>
            <a:cxnLst/>
            <a:rect l="l" t="t" r="r" b="b"/>
            <a:pathLst>
              <a:path w="7772400" h="914400">
                <a:moveTo>
                  <a:pt x="171501" y="0"/>
                </a:moveTo>
                <a:lnTo>
                  <a:pt x="7600899" y="0"/>
                </a:lnTo>
                <a:quadBezTo>
                  <a:pt x="7772400" y="0"/>
                  <a:pt x="7772400" y="171501"/>
                </a:quadBezTo>
                <a:lnTo>
                  <a:pt x="7772400" y="742899"/>
                </a:lnTo>
                <a:quadBezTo>
                  <a:pt x="7772400" y="914400"/>
                  <a:pt x="7600899" y="914400"/>
                </a:quadBezTo>
                <a:lnTo>
                  <a:pt x="171501" y="914400"/>
                </a:lnTo>
                <a:quadBezTo>
                  <a:pt x="0" y="914400"/>
                  <a:pt x="0" y="742899"/>
                </a:quadBezTo>
                <a:lnTo>
                  <a:pt x="0" y="171501"/>
                </a:lnTo>
                <a:quadBezTo>
                  <a:pt x="0" y="0"/>
                  <a:pt x="171501" y="0"/>
                </a:quadBezTo>
                <a:close/>
              </a:path>
            </a:pathLst>
          </a:custGeom>
          <a:solidFill>
            <a:srgbClr val="FFFFFF">
              <a:alpha val="14000"/>
            </a:srgbClr>
          </a:solidFill>
          <a:ln w="19050">
            <a:solidFill>
              <a:srgbClr val="57341A"/>
            </a:solidFill>
            <a:prstDash val="solid"/>
          </a:ln>
        </p:spPr>
      </p:sp>
      <p:sp>
        <p:nvSpPr>
          <p:cNvPr id="5" name="Text 2"/>
          <p:cNvSpPr/>
          <p:nvPr/>
        </p:nvSpPr>
        <p:spPr>
          <a:xfrm>
            <a:off x="879179" y="981313"/>
            <a:ext cx="777240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Иницијативна фаза</a:t>
            </a:r>
            <a:endParaRPr lang="en-US" sz="1500" dirty="0"/>
          </a:p>
        </p:txBody>
      </p:sp>
      <p:sp>
        <p:nvSpPr>
          <p:cNvPr id="6" name="Text 3"/>
          <p:cNvSpPr/>
          <p:nvPr/>
        </p:nvSpPr>
        <p:spPr>
          <a:xfrm>
            <a:off x="879179" y="1167733"/>
            <a:ext cx="777240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Процесот на донесување одлуки започнува со иницијатива за предложување на закон, која може да дојде од член на Собранието, владата или граѓаните.</a:t>
            </a:r>
            <a:endParaRPr lang="en-US" sz="1500" dirty="0"/>
          </a:p>
        </p:txBody>
      </p:sp>
      <p:sp>
        <p:nvSpPr>
          <p:cNvPr id="7" name="Shape 4"/>
          <p:cNvSpPr/>
          <p:nvPr/>
        </p:nvSpPr>
        <p:spPr>
          <a:xfrm>
            <a:off x="879179" y="2000249"/>
            <a:ext cx="7772400" cy="914400"/>
          </a:xfrm>
          <a:custGeom>
            <a:avLst/>
            <a:gdLst/>
            <a:ahLst/>
            <a:cxnLst/>
            <a:rect l="l" t="t" r="r" b="b"/>
            <a:pathLst>
              <a:path w="7772400" h="914400">
                <a:moveTo>
                  <a:pt x="171501" y="0"/>
                </a:moveTo>
                <a:lnTo>
                  <a:pt x="7600899" y="0"/>
                </a:lnTo>
                <a:quadBezTo>
                  <a:pt x="7772400" y="0"/>
                  <a:pt x="7772400" y="171501"/>
                </a:quadBezTo>
                <a:lnTo>
                  <a:pt x="7772400" y="742899"/>
                </a:lnTo>
                <a:quadBezTo>
                  <a:pt x="7772400" y="914400"/>
                  <a:pt x="7600899" y="914400"/>
                </a:quadBezTo>
                <a:lnTo>
                  <a:pt x="171501" y="914400"/>
                </a:lnTo>
                <a:quadBezTo>
                  <a:pt x="0" y="914400"/>
                  <a:pt x="0" y="742899"/>
                </a:quadBezTo>
                <a:lnTo>
                  <a:pt x="0" y="171501"/>
                </a:lnTo>
                <a:quadBezTo>
                  <a:pt x="0" y="0"/>
                  <a:pt x="171501" y="0"/>
                </a:quadBezTo>
                <a:close/>
              </a:path>
            </a:pathLst>
          </a:custGeom>
          <a:solidFill>
            <a:srgbClr val="FFFFFF">
              <a:alpha val="14000"/>
            </a:srgbClr>
          </a:solidFill>
          <a:ln w="19050">
            <a:solidFill>
              <a:srgbClr val="57341A"/>
            </a:solidFill>
            <a:prstDash val="solid"/>
          </a:ln>
        </p:spPr>
      </p:sp>
      <p:sp>
        <p:nvSpPr>
          <p:cNvPr id="8" name="Text 5"/>
          <p:cNvSpPr/>
          <p:nvPr/>
        </p:nvSpPr>
        <p:spPr>
          <a:xfrm>
            <a:off x="879179" y="2000249"/>
            <a:ext cx="777240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Расправа и измена</a:t>
            </a:r>
            <a:endParaRPr lang="en-US" sz="1500" dirty="0"/>
          </a:p>
        </p:txBody>
      </p:sp>
      <p:sp>
        <p:nvSpPr>
          <p:cNvPr id="9" name="Text 6"/>
          <p:cNvSpPr/>
          <p:nvPr/>
        </p:nvSpPr>
        <p:spPr>
          <a:xfrm>
            <a:off x="879179" y="2186669"/>
            <a:ext cx="777240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По предложувањето на закон, следува расправа во Собранието, каде што членовите можат да предлагаат измени и дополнувања, што може да доведе до финализирање на текстот на законот.</a:t>
            </a:r>
            <a:endParaRPr lang="en-US" sz="1500" dirty="0"/>
          </a:p>
        </p:txBody>
      </p:sp>
      <p:sp>
        <p:nvSpPr>
          <p:cNvPr id="10" name="Shape 7"/>
          <p:cNvSpPr/>
          <p:nvPr/>
        </p:nvSpPr>
        <p:spPr>
          <a:xfrm>
            <a:off x="879179" y="3019184"/>
            <a:ext cx="7772400" cy="914400"/>
          </a:xfrm>
          <a:custGeom>
            <a:avLst/>
            <a:gdLst/>
            <a:ahLst/>
            <a:cxnLst/>
            <a:rect l="l" t="t" r="r" b="b"/>
            <a:pathLst>
              <a:path w="7772400" h="914400">
                <a:moveTo>
                  <a:pt x="171501" y="0"/>
                </a:moveTo>
                <a:lnTo>
                  <a:pt x="7600899" y="0"/>
                </a:lnTo>
                <a:quadBezTo>
                  <a:pt x="7772400" y="0"/>
                  <a:pt x="7772400" y="171501"/>
                </a:quadBezTo>
                <a:lnTo>
                  <a:pt x="7772400" y="742899"/>
                </a:lnTo>
                <a:quadBezTo>
                  <a:pt x="7772400" y="914400"/>
                  <a:pt x="7600899" y="914400"/>
                </a:quadBezTo>
                <a:lnTo>
                  <a:pt x="171501" y="914400"/>
                </a:lnTo>
                <a:quadBezTo>
                  <a:pt x="0" y="914400"/>
                  <a:pt x="0" y="742899"/>
                </a:quadBezTo>
                <a:lnTo>
                  <a:pt x="0" y="171501"/>
                </a:lnTo>
                <a:quadBezTo>
                  <a:pt x="0" y="0"/>
                  <a:pt x="171501" y="0"/>
                </a:quadBezTo>
                <a:close/>
              </a:path>
            </a:pathLst>
          </a:custGeom>
          <a:solidFill>
            <a:srgbClr val="FFFFFF">
              <a:alpha val="14000"/>
            </a:srgbClr>
          </a:solidFill>
          <a:ln w="19050">
            <a:solidFill>
              <a:srgbClr val="57341A"/>
            </a:solidFill>
            <a:prstDash val="solid"/>
          </a:ln>
        </p:spPr>
      </p:sp>
      <p:sp>
        <p:nvSpPr>
          <p:cNvPr id="11" name="Text 8"/>
          <p:cNvSpPr/>
          <p:nvPr/>
        </p:nvSpPr>
        <p:spPr>
          <a:xfrm>
            <a:off x="879179" y="3019184"/>
            <a:ext cx="777240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Гласanje</a:t>
            </a:r>
            <a:endParaRPr lang="en-US" sz="1500" dirty="0"/>
          </a:p>
        </p:txBody>
      </p:sp>
      <p:sp>
        <p:nvSpPr>
          <p:cNvPr id="12" name="Text 9"/>
          <p:cNvSpPr/>
          <p:nvPr/>
        </p:nvSpPr>
        <p:spPr>
          <a:xfrm>
            <a:off x="878738" y="3205886"/>
            <a:ext cx="777240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По завршувањето на расправата, Собранието организира гласanje, каде што членовите на Собранието гласаат за или против предложениот закон, што е клучен момент во законодавниот процес.</a:t>
            </a:r>
            <a:endParaRPr lang="en-US" sz="1500" dirty="0"/>
          </a:p>
        </p:txBody>
      </p:sp>
      <p:sp>
        <p:nvSpPr>
          <p:cNvPr id="13" name="Shape 10"/>
          <p:cNvSpPr/>
          <p:nvPr/>
        </p:nvSpPr>
        <p:spPr>
          <a:xfrm>
            <a:off x="879179" y="4038120"/>
            <a:ext cx="7772400" cy="914400"/>
          </a:xfrm>
          <a:custGeom>
            <a:avLst/>
            <a:gdLst/>
            <a:ahLst/>
            <a:cxnLst/>
            <a:rect l="l" t="t" r="r" b="b"/>
            <a:pathLst>
              <a:path w="7772400" h="914400">
                <a:moveTo>
                  <a:pt x="171501" y="0"/>
                </a:moveTo>
                <a:lnTo>
                  <a:pt x="7600899" y="0"/>
                </a:lnTo>
                <a:quadBezTo>
                  <a:pt x="7772400" y="0"/>
                  <a:pt x="7772400" y="171501"/>
                </a:quadBezTo>
                <a:lnTo>
                  <a:pt x="7772400" y="742899"/>
                </a:lnTo>
                <a:quadBezTo>
                  <a:pt x="7772400" y="914400"/>
                  <a:pt x="7600899" y="914400"/>
                </a:quadBezTo>
                <a:lnTo>
                  <a:pt x="171501" y="914400"/>
                </a:lnTo>
                <a:quadBezTo>
                  <a:pt x="0" y="914400"/>
                  <a:pt x="0" y="742899"/>
                </a:quadBezTo>
                <a:lnTo>
                  <a:pt x="0" y="171501"/>
                </a:lnTo>
                <a:quadBezTo>
                  <a:pt x="0" y="0"/>
                  <a:pt x="171501" y="0"/>
                </a:quadBezTo>
                <a:close/>
              </a:path>
            </a:pathLst>
          </a:custGeom>
          <a:solidFill>
            <a:srgbClr val="FFFFFF">
              <a:alpha val="14000"/>
            </a:srgbClr>
          </a:solidFill>
          <a:ln w="19050">
            <a:solidFill>
              <a:srgbClr val="57341A"/>
            </a:solidFill>
            <a:prstDash val="solid"/>
          </a:ln>
        </p:spPr>
      </p:sp>
      <p:sp>
        <p:nvSpPr>
          <p:cNvPr id="14" name="Text 11"/>
          <p:cNvSpPr/>
          <p:nvPr/>
        </p:nvSpPr>
        <p:spPr>
          <a:xfrm>
            <a:off x="879179" y="4038120"/>
            <a:ext cx="777240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Потпишување од страна на претседателот</a:t>
            </a:r>
            <a:endParaRPr lang="en-US" sz="1500" dirty="0"/>
          </a:p>
        </p:txBody>
      </p:sp>
      <p:sp>
        <p:nvSpPr>
          <p:cNvPr id="15" name="Text 12"/>
          <p:cNvSpPr/>
          <p:nvPr/>
        </p:nvSpPr>
        <p:spPr>
          <a:xfrm>
            <a:off x="879179" y="4224540"/>
            <a:ext cx="777240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По успешното гласање, законот се испраќа на потпишување од страна на претседателот на државата, што е последен чекор пред неговото стапување во сила.</a:t>
            </a:r>
            <a:endParaRPr lang="en-US" sz="1500" dirty="0"/>
          </a:p>
        </p:txBody>
      </p:sp>
      <p:pic>
        <p:nvPicPr>
          <p:cNvPr id="16"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2274569"/>
            <a:ext cx="274320" cy="274320"/>
          </a:xfrm>
          <a:prstGeom prst="rect">
            <a:avLst/>
          </a:prstGeom>
        </p:spPr>
      </p:pic>
      <p:pic>
        <p:nvPicPr>
          <p:cNvPr id="17"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3293669"/>
            <a:ext cx="274320" cy="274320"/>
          </a:xfrm>
          <a:prstGeom prst="rect">
            <a:avLst/>
          </a:prstGeom>
        </p:spPr>
      </p:pic>
      <p:pic>
        <p:nvPicPr>
          <p:cNvPr id="18"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7200" y="4224572"/>
            <a:ext cx="274320" cy="2743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808268" y="983170"/>
            <a:ext cx="2103120" cy="962239"/>
          </a:xfrm>
          <a:prstGeom prst="rect">
            <a:avLst/>
          </a:prstGeom>
        </p:spPr>
      </p:pic>
      <p:pic>
        <p:nvPicPr>
          <p:cNvPr id="3" name="Image 1" descr="preencoded.png">    </p:cNvPr>
          <p:cNvPicPr>
            <a:picLocks noChangeAspect="1"/>
          </p:cNvPicPr>
          <p:nvPr/>
        </p:nvPicPr>
        <p:blipFill>
          <a:blip r:embed="rId2"/>
          <a:stretch>
            <a:fillRect/>
          </a:stretch>
        </p:blipFill>
        <p:spPr>
          <a:xfrm>
            <a:off x="4616383" y="983170"/>
            <a:ext cx="2103120" cy="962239"/>
          </a:xfrm>
          <a:prstGeom prst="rect">
            <a:avLst/>
          </a:prstGeom>
        </p:spPr>
      </p:pic>
      <p:pic>
        <p:nvPicPr>
          <p:cNvPr id="4" name="Image 2" descr="preencoded.png">    </p:cNvPr>
          <p:cNvPicPr>
            <a:picLocks noChangeAspect="1"/>
          </p:cNvPicPr>
          <p:nvPr/>
        </p:nvPicPr>
        <p:blipFill>
          <a:blip r:embed="rId3"/>
          <a:stretch>
            <a:fillRect/>
          </a:stretch>
        </p:blipFill>
        <p:spPr>
          <a:xfrm>
            <a:off x="2424497" y="983170"/>
            <a:ext cx="2103120" cy="962239"/>
          </a:xfrm>
          <a:prstGeom prst="rect">
            <a:avLst/>
          </a:prstGeom>
        </p:spPr>
      </p:pic>
      <p:pic>
        <p:nvPicPr>
          <p:cNvPr id="5" name="Image 3" descr="preencoded.png">    </p:cNvPr>
          <p:cNvPicPr>
            <a:picLocks noChangeAspect="1"/>
          </p:cNvPicPr>
          <p:nvPr/>
        </p:nvPicPr>
        <p:blipFill>
          <a:blip r:embed="rId4"/>
          <a:stretch>
            <a:fillRect/>
          </a:stretch>
        </p:blipFill>
        <p:spPr>
          <a:xfrm>
            <a:off x="232612" y="983170"/>
            <a:ext cx="2103120" cy="962239"/>
          </a:xfrm>
          <a:prstGeom prst="rect">
            <a:avLst/>
          </a:prstGeom>
        </p:spPr>
      </p:pic>
      <p:sp>
        <p:nvSpPr>
          <p:cNvPr id="6" name="Text 0"/>
          <p:cNvSpPr/>
          <p:nvPr/>
        </p:nvSpPr>
        <p:spPr>
          <a:xfrm>
            <a:off x="232612" y="182880"/>
            <a:ext cx="8678776"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Улогата на јавноста</a:t>
            </a:r>
            <a:endParaRPr lang="en-US" sz="1500" dirty="0"/>
          </a:p>
        </p:txBody>
      </p:sp>
      <p:sp>
        <p:nvSpPr>
          <p:cNvPr id="7" name="Text 1"/>
          <p:cNvSpPr/>
          <p:nvPr/>
        </p:nvSpPr>
        <p:spPr>
          <a:xfrm>
            <a:off x="232612" y="2581894"/>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има обврска да ги информира граѓаните за своите активности и одлуки, што е клучно за градење на доверба меѓу институцијата и јавноста.</a:t>
            </a:r>
            <a:endParaRPr lang="en-US" sz="1500" dirty="0"/>
          </a:p>
        </p:txBody>
      </p:sp>
      <p:sp>
        <p:nvSpPr>
          <p:cNvPr id="8" name="Text 2"/>
          <p:cNvSpPr/>
          <p:nvPr/>
        </p:nvSpPr>
        <p:spPr>
          <a:xfrm>
            <a:off x="232612" y="2030820"/>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Информирање на граѓаните</a:t>
            </a:r>
            <a:endParaRPr lang="en-US" sz="1500" dirty="0"/>
          </a:p>
        </p:txBody>
      </p:sp>
      <p:sp>
        <p:nvSpPr>
          <p:cNvPr id="9" name="Text 3"/>
          <p:cNvSpPr/>
          <p:nvPr/>
        </p:nvSpPr>
        <p:spPr>
          <a:xfrm>
            <a:off x="2424497" y="2030820"/>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Вклучување на граѓаните во процесот</a:t>
            </a:r>
            <a:endParaRPr lang="en-US" sz="1500" dirty="0"/>
          </a:p>
        </p:txBody>
      </p:sp>
      <p:sp>
        <p:nvSpPr>
          <p:cNvPr id="10" name="Text 4"/>
          <p:cNvSpPr/>
          <p:nvPr/>
        </p:nvSpPr>
        <p:spPr>
          <a:xfrm>
            <a:off x="4616383" y="2030820"/>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Образование и свесност</a:t>
            </a:r>
            <a:endParaRPr lang="en-US" sz="1500" dirty="0"/>
          </a:p>
        </p:txBody>
      </p:sp>
      <p:sp>
        <p:nvSpPr>
          <p:cNvPr id="11" name="Text 5"/>
          <p:cNvSpPr/>
          <p:nvPr/>
        </p:nvSpPr>
        <p:spPr>
          <a:xfrm>
            <a:off x="6808268" y="2030820"/>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Поддршка на граѓанските иницијативи</a:t>
            </a:r>
            <a:endParaRPr lang="en-US" sz="1500" dirty="0"/>
          </a:p>
        </p:txBody>
      </p:sp>
      <p:sp>
        <p:nvSpPr>
          <p:cNvPr id="12" name="Text 6"/>
          <p:cNvSpPr/>
          <p:nvPr/>
        </p:nvSpPr>
        <p:spPr>
          <a:xfrm>
            <a:off x="2424497" y="2581894"/>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охрабрува граѓаните да учествуваат во јавните расправи и да даваат свои коментари на предложените закони, што ја зголемува нивната улога во демократскиот процес.</a:t>
            </a:r>
            <a:endParaRPr lang="en-US" sz="1500" dirty="0"/>
          </a:p>
        </p:txBody>
      </p:sp>
      <p:sp>
        <p:nvSpPr>
          <p:cNvPr id="13" name="Text 7"/>
          <p:cNvSpPr/>
          <p:nvPr/>
        </p:nvSpPr>
        <p:spPr>
          <a:xfrm>
            <a:off x="4616383" y="2581894"/>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иницира програми за образование на граѓаните за нивните права и обврски, што помага во подобрување на свесноста за важноста на учеството во демократските процеси.</a:t>
            </a:r>
            <a:endParaRPr lang="en-US" sz="1500" dirty="0"/>
          </a:p>
        </p:txBody>
      </p:sp>
      <p:sp>
        <p:nvSpPr>
          <p:cNvPr id="14" name="Text 8"/>
          <p:cNvSpPr/>
          <p:nvPr/>
        </p:nvSpPr>
        <p:spPr>
          <a:xfrm>
            <a:off x="6808268" y="2581894"/>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поддржува граѓански иницијативи и организации кои работат на подобрување на општествените услови, што е важен аспект на активното граѓанство.</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uploadFile/109_1.png">    </p:cNvPr>
          <p:cNvPicPr>
            <a:picLocks noChangeAspect="1"/>
          </p:cNvPicPr>
          <p:nvPr/>
        </p:nvPicPr>
        <p:blipFill>
          <a:blip r:embed="rId1"/>
          <a:srcRect l="0" r="0" t="56838" b="427"/>
          <a:stretch/>
        </p:blipFill>
        <p:spPr>
          <a:xfrm>
            <a:off x="-457" y="0"/>
            <a:ext cx="9144000" cy="2604097"/>
          </a:xfrm>
          <a:prstGeom prst="rect">
            <a:avLst/>
          </a:prstGeom>
        </p:spPr>
      </p:pic>
      <p:sp>
        <p:nvSpPr>
          <p:cNvPr id="3" name="Text 0"/>
          <p:cNvSpPr/>
          <p:nvPr/>
        </p:nvSpPr>
        <p:spPr>
          <a:xfrm>
            <a:off x="2156612" y="2772576"/>
            <a:ext cx="4830775" cy="665655"/>
          </a:xfrm>
          <a:prstGeom prst="rect">
            <a:avLst/>
          </a:prstGeom>
          <a:noFill/>
          <a:ln/>
        </p:spPr>
        <p:txBody>
          <a:bodyPr wrap="square" lIns="95250" tIns="95250" rIns="95250" bIns="95250" rtlCol="0" anchor="t">
            <a:spAutoFit/>
          </a:bodyPr>
          <a:lstStyle/>
          <a:p>
            <a:pPr algn="ctr">
              <a:lnSpc>
                <a:spcPct val="96000"/>
              </a:lnSpc>
              <a:spcBef>
                <a:spcPts val="375"/>
              </a:spcBef>
            </a:pPr>
            <a:r>
              <a:rPr lang="en-US" sz="3300" b="1" dirty="0">
                <a:solidFill>
                  <a:srgbClr val="57341A"/>
                </a:solidFill>
                <a:latin typeface="Arial" pitchFamily="34" charset="0"/>
                <a:ea typeface="Arial" pitchFamily="34" charset="-122"/>
                <a:cs typeface="Arial" pitchFamily="34" charset="-120"/>
              </a:rPr>
              <a:t>Thank You</a:t>
            </a:r>
            <a:endParaRPr lang="en-US" sz="1500" dirty="0"/>
          </a:p>
        </p:txBody>
      </p:sp>
      <p:sp>
        <p:nvSpPr>
          <p:cNvPr id="4" name="Text 1"/>
          <p:cNvSpPr/>
          <p:nvPr/>
        </p:nvSpPr>
        <p:spPr>
          <a:xfrm>
            <a:off x="2886812" y="3425457"/>
            <a:ext cx="3370376" cy="490061"/>
          </a:xfrm>
          <a:prstGeom prst="rect">
            <a:avLst/>
          </a:prstGeom>
          <a:noFill/>
          <a:ln/>
        </p:spPr>
        <p:txBody>
          <a:bodyPr wrap="square" lIns="95250" tIns="95250" rIns="95250" bIns="95250" rtlCol="0" anchor="t">
            <a:spAutoFit/>
          </a:bodyPr>
          <a:lstStyle/>
          <a:p>
            <a:pPr algn="ctr">
              <a:lnSpc>
                <a:spcPct val="96000"/>
              </a:lnSpc>
              <a:spcBef>
                <a:spcPts val="375"/>
              </a:spcBef>
            </a:pPr>
            <a:r>
              <a:rPr lang="en-US" sz="2100" b="1" dirty="0">
                <a:solidFill>
                  <a:srgbClr val="57341A"/>
                </a:solidFill>
                <a:latin typeface="Arial" pitchFamily="34" charset="0"/>
                <a:ea typeface="Arial" pitchFamily="34" charset="-122"/>
                <a:cs typeface="Arial" pitchFamily="34" charset="-120"/>
              </a:rPr>
              <a:t>slidesgo</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uploadFile/109_2.jpg">    </p:cNvPr>
          <p:cNvPicPr>
            <a:picLocks noChangeAspect="1"/>
          </p:cNvPicPr>
          <p:nvPr/>
        </p:nvPicPr>
        <p:blipFill>
          <a:blip r:embed="rId1"/>
          <a:srcRect l="24742" r="23711" t="0" b="0"/>
          <a:stretch/>
        </p:blipFill>
        <p:spPr>
          <a:xfrm>
            <a:off x="5702198" y="0"/>
            <a:ext cx="3441898" cy="5143500"/>
          </a:xfrm>
          <a:prstGeom prst="rect">
            <a:avLst/>
          </a:prstGeom>
        </p:spPr>
      </p:pic>
      <p:sp>
        <p:nvSpPr>
          <p:cNvPr id="3" name="Text 0"/>
          <p:cNvSpPr/>
          <p:nvPr/>
        </p:nvSpPr>
        <p:spPr>
          <a:xfrm>
            <a:off x="544982" y="2096262"/>
            <a:ext cx="5023433"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01 Пленарни седници</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182880"/>
            <a:ext cx="822960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Вовед во пленарни седници</a:t>
            </a:r>
            <a:endParaRPr lang="en-US" sz="1500" dirty="0"/>
          </a:p>
        </p:txBody>
      </p:sp>
      <p:sp>
        <p:nvSpPr>
          <p:cNvPr id="3" name="Shape 1"/>
          <p:cNvSpPr/>
          <p:nvPr/>
        </p:nvSpPr>
        <p:spPr>
          <a:xfrm>
            <a:off x="914" y="2238451"/>
            <a:ext cx="9141336" cy="1145664"/>
          </a:xfrm>
          <a:custGeom>
            <a:avLst/>
            <a:gdLst/>
            <a:ahLst/>
            <a:cxnLst/>
            <a:rect l="l" t="t" r="r" b="b"/>
            <a:pathLst>
              <a:path w="9141336" h="1145664">
                <a:moveTo>
                  <a:pt x="0" y="0"/>
                </a:moveTo>
                <a:lnTo>
                  <a:pt x="9141336" y="0"/>
                </a:lnTo>
                <a:lnTo>
                  <a:pt x="9141336" y="1145664"/>
                </a:lnTo>
                <a:lnTo>
                  <a:pt x="0" y="1145664"/>
                </a:lnTo>
                <a:close/>
              </a:path>
            </a:pathLst>
          </a:custGeom>
          <a:solidFill>
            <a:srgbClr val="57341A"/>
          </a:solidFill>
          <a:ln/>
        </p:spPr>
      </p:sp>
      <p:sp>
        <p:nvSpPr>
          <p:cNvPr id="4" name="Shape 2"/>
          <p:cNvSpPr/>
          <p:nvPr/>
        </p:nvSpPr>
        <p:spPr>
          <a:xfrm>
            <a:off x="457200" y="1450856"/>
            <a:ext cx="2560320" cy="2721648"/>
          </a:xfrm>
          <a:custGeom>
            <a:avLst/>
            <a:gdLst/>
            <a:ahLst/>
            <a:cxnLst/>
            <a:rect l="l" t="t" r="r" b="b"/>
            <a:pathLst>
              <a:path w="2560320" h="2721648">
                <a:moveTo>
                  <a:pt x="165378" y="0"/>
                </a:moveTo>
                <a:lnTo>
                  <a:pt x="2394942" y="0"/>
                </a:lnTo>
                <a:quadBezTo>
                  <a:pt x="2560320" y="0"/>
                  <a:pt x="2560320" y="165378"/>
                </a:quadBezTo>
                <a:lnTo>
                  <a:pt x="2560320" y="2556271"/>
                </a:lnTo>
                <a:quadBezTo>
                  <a:pt x="2560320" y="2721648"/>
                  <a:pt x="2394942" y="2721648"/>
                </a:quadBezTo>
                <a:lnTo>
                  <a:pt x="165378" y="2721648"/>
                </a:lnTo>
                <a:quadBezTo>
                  <a:pt x="0" y="2721648"/>
                  <a:pt x="0" y="2556271"/>
                </a:quadBezTo>
                <a:lnTo>
                  <a:pt x="0" y="165378"/>
                </a:lnTo>
                <a:quadBezTo>
                  <a:pt x="0" y="0"/>
                  <a:pt x="165378" y="0"/>
                </a:quadBezTo>
                <a:close/>
              </a:path>
            </a:pathLst>
          </a:custGeom>
          <a:solidFill>
            <a:srgbClr val="FFF8F3"/>
          </a:solidFill>
          <a:ln w="19050">
            <a:solidFill>
              <a:srgbClr val="57341A"/>
            </a:solidFill>
            <a:prstDash val="solid"/>
          </a:ln>
        </p:spPr>
      </p:sp>
      <p:sp>
        <p:nvSpPr>
          <p:cNvPr id="5" name="Text 3"/>
          <p:cNvSpPr/>
          <p:nvPr/>
        </p:nvSpPr>
        <p:spPr>
          <a:xfrm>
            <a:off x="457200" y="1575901"/>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Општи информации</a:t>
            </a:r>
            <a:endParaRPr lang="en-US" sz="1500" dirty="0"/>
          </a:p>
        </p:txBody>
      </p:sp>
      <p:sp>
        <p:nvSpPr>
          <p:cNvPr id="6" name="Text 4"/>
          <p:cNvSpPr/>
          <p:nvPr/>
        </p:nvSpPr>
        <p:spPr>
          <a:xfrm>
            <a:off x="457200" y="2099264"/>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Пленарните седници се основен дел од работата на Собранието на Република Северна Македонија. Тие се организираат со цел да се разгледаат и донесат важни одлуки кои влијаат на политиката и законодавството во државата. На овие седници учествуваат пратениците, кои дискутираат за различни предлози и закони.</a:t>
            </a:r>
            <a:endParaRPr lang="en-US" sz="1500" dirty="0"/>
          </a:p>
        </p:txBody>
      </p:sp>
      <p:sp>
        <p:nvSpPr>
          <p:cNvPr id="7" name="Shape 5"/>
          <p:cNvSpPr/>
          <p:nvPr/>
        </p:nvSpPr>
        <p:spPr>
          <a:xfrm>
            <a:off x="3291840" y="1450856"/>
            <a:ext cx="2560320" cy="2721648"/>
          </a:xfrm>
          <a:custGeom>
            <a:avLst/>
            <a:gdLst/>
            <a:ahLst/>
            <a:cxnLst/>
            <a:rect l="l" t="t" r="r" b="b"/>
            <a:pathLst>
              <a:path w="2560320" h="2721648">
                <a:moveTo>
                  <a:pt x="165378" y="0"/>
                </a:moveTo>
                <a:lnTo>
                  <a:pt x="2394942" y="0"/>
                </a:lnTo>
                <a:quadBezTo>
                  <a:pt x="2560320" y="0"/>
                  <a:pt x="2560320" y="165378"/>
                </a:quadBezTo>
                <a:lnTo>
                  <a:pt x="2560320" y="2556271"/>
                </a:lnTo>
                <a:quadBezTo>
                  <a:pt x="2560320" y="2721648"/>
                  <a:pt x="2394942" y="2721648"/>
                </a:quadBezTo>
                <a:lnTo>
                  <a:pt x="165378" y="2721648"/>
                </a:lnTo>
                <a:quadBezTo>
                  <a:pt x="0" y="2721648"/>
                  <a:pt x="0" y="2556271"/>
                </a:quadBezTo>
                <a:lnTo>
                  <a:pt x="0" y="165378"/>
                </a:lnTo>
                <a:quadBezTo>
                  <a:pt x="0" y="0"/>
                  <a:pt x="165378" y="0"/>
                </a:quadBezTo>
                <a:close/>
              </a:path>
            </a:pathLst>
          </a:custGeom>
          <a:solidFill>
            <a:srgbClr val="FFF8F3"/>
          </a:solidFill>
          <a:ln w="19050">
            <a:solidFill>
              <a:srgbClr val="57341A"/>
            </a:solidFill>
            <a:prstDash val="solid"/>
          </a:ln>
        </p:spPr>
      </p:sp>
      <p:sp>
        <p:nvSpPr>
          <p:cNvPr id="8" name="Text 6"/>
          <p:cNvSpPr/>
          <p:nvPr/>
        </p:nvSpPr>
        <p:spPr>
          <a:xfrm>
            <a:off x="3291840" y="1575901"/>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Процедури на пленарни седници</a:t>
            </a:r>
            <a:endParaRPr lang="en-US" sz="1500" dirty="0"/>
          </a:p>
        </p:txBody>
      </p:sp>
      <p:sp>
        <p:nvSpPr>
          <p:cNvPr id="9" name="Text 7"/>
          <p:cNvSpPr/>
          <p:nvPr/>
        </p:nvSpPr>
        <p:spPr>
          <a:xfrm>
            <a:off x="3291840" y="2099264"/>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На пленарните седници, пратениците следат утврдени процедури за дебата и гласање. Секој предлог или закон се разгледува во детали, а пратениците имаат можност да изнесат свои ставови и предлози. Процедурата вклучува редослед на говорници и времетраење на дискусиите.</a:t>
            </a:r>
            <a:endParaRPr lang="en-US" sz="1500" dirty="0"/>
          </a:p>
        </p:txBody>
      </p:sp>
      <p:sp>
        <p:nvSpPr>
          <p:cNvPr id="10" name="Shape 8"/>
          <p:cNvSpPr/>
          <p:nvPr/>
        </p:nvSpPr>
        <p:spPr>
          <a:xfrm>
            <a:off x="6126480" y="1450856"/>
            <a:ext cx="2560320" cy="2721648"/>
          </a:xfrm>
          <a:custGeom>
            <a:avLst/>
            <a:gdLst/>
            <a:ahLst/>
            <a:cxnLst/>
            <a:rect l="l" t="t" r="r" b="b"/>
            <a:pathLst>
              <a:path w="2560320" h="2721648">
                <a:moveTo>
                  <a:pt x="165378" y="0"/>
                </a:moveTo>
                <a:lnTo>
                  <a:pt x="2394942" y="0"/>
                </a:lnTo>
                <a:quadBezTo>
                  <a:pt x="2560320" y="0"/>
                  <a:pt x="2560320" y="165378"/>
                </a:quadBezTo>
                <a:lnTo>
                  <a:pt x="2560320" y="2556271"/>
                </a:lnTo>
                <a:quadBezTo>
                  <a:pt x="2560320" y="2721648"/>
                  <a:pt x="2394942" y="2721648"/>
                </a:quadBezTo>
                <a:lnTo>
                  <a:pt x="165378" y="2721648"/>
                </a:lnTo>
                <a:quadBezTo>
                  <a:pt x="0" y="2721648"/>
                  <a:pt x="0" y="2556271"/>
                </a:quadBezTo>
                <a:lnTo>
                  <a:pt x="0" y="165378"/>
                </a:lnTo>
                <a:quadBezTo>
                  <a:pt x="0" y="0"/>
                  <a:pt x="165378" y="0"/>
                </a:quadBezTo>
                <a:close/>
              </a:path>
            </a:pathLst>
          </a:custGeom>
          <a:solidFill>
            <a:srgbClr val="FFF8F3"/>
          </a:solidFill>
          <a:ln w="19050">
            <a:solidFill>
              <a:srgbClr val="57341A"/>
            </a:solidFill>
            <a:prstDash val="solid"/>
          </a:ln>
        </p:spPr>
      </p:sp>
      <p:sp>
        <p:nvSpPr>
          <p:cNvPr id="11" name="Text 9"/>
          <p:cNvSpPr/>
          <p:nvPr/>
        </p:nvSpPr>
        <p:spPr>
          <a:xfrm>
            <a:off x="6126480" y="1575901"/>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Тематики на пленарни седници</a:t>
            </a:r>
            <a:endParaRPr lang="en-US" sz="1500" dirty="0"/>
          </a:p>
        </p:txBody>
      </p:sp>
      <p:sp>
        <p:nvSpPr>
          <p:cNvPr id="12" name="Text 10"/>
          <p:cNvSpPr/>
          <p:nvPr/>
        </p:nvSpPr>
        <p:spPr>
          <a:xfrm>
            <a:off x="6126480" y="2099264"/>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Темите на пленарните седници варираат од економски реформи, законодавни иницијативи, до прашања од областа на образованието и здравството. Кога се разгледуваат важни теми, пленарните седници привлекуваат внимание на јавноста и медиумите, бидејќи резултатите од овие сесии можат да имаат долгогодишно влијание.</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2930359" y="1003882"/>
            <a:ext cx="6035040" cy="3840480"/>
          </a:xfrm>
          <a:custGeom>
            <a:avLst/>
            <a:gdLst/>
            <a:ahLst/>
            <a:cxnLst/>
            <a:rect l="l" t="t" r="r" b="b"/>
            <a:pathLst>
              <a:path w="6035040" h="3840480">
                <a:moveTo>
                  <a:pt x="149933" y="0"/>
                </a:moveTo>
                <a:lnTo>
                  <a:pt x="5885107" y="0"/>
                </a:lnTo>
                <a:quadBezTo>
                  <a:pt x="6035040" y="0"/>
                  <a:pt x="6035040" y="149933"/>
                </a:quadBezTo>
                <a:lnTo>
                  <a:pt x="6035040" y="3690547"/>
                </a:lnTo>
                <a:quadBezTo>
                  <a:pt x="6035040" y="3840480"/>
                  <a:pt x="5885107" y="3840480"/>
                </a:quadBezTo>
                <a:lnTo>
                  <a:pt x="149933" y="3840480"/>
                </a:lnTo>
                <a:quadBezTo>
                  <a:pt x="0" y="3840480"/>
                  <a:pt x="0" y="3690547"/>
                </a:quadBezTo>
                <a:lnTo>
                  <a:pt x="0" y="149933"/>
                </a:lnTo>
                <a:quadBezTo>
                  <a:pt x="0" y="0"/>
                  <a:pt x="149933" y="0"/>
                </a:quadBezTo>
                <a:close/>
              </a:path>
            </a:pathLst>
          </a:custGeom>
          <a:solidFill>
            <a:srgbClr val="FFFFFF">
              <a:alpha val="0"/>
            </a:srgbClr>
          </a:solidFill>
          <a:ln w="19050">
            <a:solidFill>
              <a:srgbClr val="57341A"/>
            </a:solidFill>
            <a:prstDash val="solid"/>
          </a:ln>
        </p:spPr>
      </p:sp>
      <p:pic>
        <p:nvPicPr>
          <p:cNvPr id="3" name="Image 0" descr="/uploadFile/109_5.png">    </p:cNvPr>
          <p:cNvPicPr>
            <a:picLocks noChangeAspect="1"/>
          </p:cNvPicPr>
          <p:nvPr/>
        </p:nvPicPr>
        <p:blipFill>
          <a:blip r:embed="rId1"/>
          <a:srcRect l="23077" r="36437" t="0" b="0"/>
          <a:stretch/>
        </p:blipFill>
        <p:spPr>
          <a:xfrm>
            <a:off x="0" y="0"/>
            <a:ext cx="2743200" cy="5143500"/>
          </a:xfrm>
          <a:prstGeom prst="rect">
            <a:avLst/>
          </a:prstGeom>
        </p:spPr>
      </p:pic>
      <p:sp>
        <p:nvSpPr>
          <p:cNvPr id="4" name="Text 1"/>
          <p:cNvSpPr/>
          <p:nvPr/>
        </p:nvSpPr>
        <p:spPr>
          <a:xfrm>
            <a:off x="2880360" y="182880"/>
            <a:ext cx="6085039"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Календар на пленарни седници</a:t>
            </a:r>
            <a:endParaRPr lang="en-US" sz="1500" dirty="0"/>
          </a:p>
        </p:txBody>
      </p:sp>
      <p:sp>
        <p:nvSpPr>
          <p:cNvPr id="5" name="Text 2"/>
          <p:cNvSpPr/>
          <p:nvPr/>
        </p:nvSpPr>
        <p:spPr>
          <a:xfrm>
            <a:off x="4922837" y="1003882"/>
            <a:ext cx="4042562"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Собранието редовно објавува календар на пленарни седници, кој вклучува датуми и предмети за дискусија. Овој календар е важен за пратениците и јавноста, бидејќи овозможува унапредно планирање и учество во дебатите.</a:t>
            </a:r>
            <a:endParaRPr lang="en-US" sz="1500" dirty="0"/>
          </a:p>
        </p:txBody>
      </p:sp>
      <p:sp>
        <p:nvSpPr>
          <p:cNvPr id="6" name="Text 3"/>
          <p:cNvSpPr/>
          <p:nvPr/>
        </p:nvSpPr>
        <p:spPr>
          <a:xfrm>
            <a:off x="2930359" y="1033171"/>
            <a:ext cx="19202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57341A"/>
                </a:solidFill>
                <a:latin typeface="Arial" pitchFamily="34" charset="0"/>
                <a:ea typeface="Arial" pitchFamily="34" charset="-122"/>
                <a:cs typeface="Arial" pitchFamily="34" charset="-120"/>
              </a:rPr>
              <a:t>Планирани седници</a:t>
            </a:r>
            <a:endParaRPr lang="en-US" sz="1500" dirty="0"/>
          </a:p>
        </p:txBody>
      </p:sp>
      <p:sp>
        <p:nvSpPr>
          <p:cNvPr id="7" name="Text 4"/>
          <p:cNvSpPr/>
          <p:nvPr/>
        </p:nvSpPr>
        <p:spPr>
          <a:xfrm>
            <a:off x="4922837" y="2284042"/>
            <a:ext cx="4042562"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По завршувањето на секоја пленарна седница, објавуваат се извештаи кои ги опишуваат дискусиите и донесените одлуки. Овие извештаи се достапни на официјалната веб-страница на Собранието и служат како важен ресурс за истражувачи и граѓани.</a:t>
            </a:r>
            <a:endParaRPr lang="en-US" sz="1500" dirty="0"/>
          </a:p>
        </p:txBody>
      </p:sp>
      <p:sp>
        <p:nvSpPr>
          <p:cNvPr id="8" name="Text 5"/>
          <p:cNvSpPr/>
          <p:nvPr/>
        </p:nvSpPr>
        <p:spPr>
          <a:xfrm>
            <a:off x="2930359" y="2313331"/>
            <a:ext cx="19202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57341A"/>
                </a:solidFill>
                <a:latin typeface="Arial" pitchFamily="34" charset="0"/>
                <a:ea typeface="Arial" pitchFamily="34" charset="-122"/>
                <a:cs typeface="Arial" pitchFamily="34" charset="-120"/>
              </a:rPr>
              <a:t>Извештаи по седници</a:t>
            </a:r>
            <a:endParaRPr lang="en-US" sz="1500" dirty="0"/>
          </a:p>
        </p:txBody>
      </p:sp>
      <p:sp>
        <p:nvSpPr>
          <p:cNvPr id="9" name="Text 6"/>
          <p:cNvSpPr/>
          <p:nvPr/>
        </p:nvSpPr>
        <p:spPr>
          <a:xfrm>
            <a:off x="4923130" y="3564331"/>
            <a:ext cx="4042562"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Граѓаните имаат право да присуствуваат на пленарните седници, што им овозможува директно да се запознаат со работата на Собранието. Исто така, постојат можности за онлајн следење на седниците, што ја зголемува транспарентноста и инклузивноста на политичкиот процес.</a:t>
            </a:r>
            <a:endParaRPr lang="en-US" sz="1500" dirty="0"/>
          </a:p>
        </p:txBody>
      </p:sp>
      <p:sp>
        <p:nvSpPr>
          <p:cNvPr id="10" name="Text 7"/>
          <p:cNvSpPr/>
          <p:nvPr/>
        </p:nvSpPr>
        <p:spPr>
          <a:xfrm>
            <a:off x="2930359" y="3593491"/>
            <a:ext cx="19202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57341A"/>
                </a:solidFill>
                <a:latin typeface="Arial" pitchFamily="34" charset="0"/>
                <a:ea typeface="Arial" pitchFamily="34" charset="-122"/>
                <a:cs typeface="Arial" pitchFamily="34" charset="-120"/>
              </a:rPr>
              <a:t>Можности за јавноста</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5413" y="-2098012"/>
            <a:ext cx="5433884"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Законодавна улога</a:t>
            </a:r>
            <a:endParaRPr lang="en-US" sz="1500" dirty="0"/>
          </a:p>
        </p:txBody>
      </p:sp>
      <p:sp>
        <p:nvSpPr>
          <p:cNvPr id="3" name="Shape 1"/>
          <p:cNvSpPr/>
          <p:nvPr/>
        </p:nvSpPr>
        <p:spPr>
          <a:xfrm>
            <a:off x="135697" y="-2005411"/>
            <a:ext cx="509716" cy="463245"/>
          </a:xfrm>
          <a:custGeom>
            <a:avLst/>
            <a:gdLst/>
            <a:ahLst/>
            <a:cxnLst/>
            <a:rect l="l" t="t" r="r" b="b"/>
            <a:pathLst>
              <a:path w="509716" h="463245">
                <a:moveTo>
                  <a:pt x="57906" y="0"/>
                </a:moveTo>
                <a:lnTo>
                  <a:pt x="451811" y="0"/>
                </a:lnTo>
                <a:quadBezTo>
                  <a:pt x="509716" y="0"/>
                  <a:pt x="509716" y="57906"/>
                </a:quadBezTo>
                <a:lnTo>
                  <a:pt x="509716" y="405339"/>
                </a:lnTo>
                <a:quadBezTo>
                  <a:pt x="509716" y="463245"/>
                  <a:pt x="451811" y="463245"/>
                </a:quadBezTo>
                <a:lnTo>
                  <a:pt x="57906" y="463245"/>
                </a:lnTo>
                <a:quadBezTo>
                  <a:pt x="0" y="463245"/>
                  <a:pt x="0" y="405339"/>
                </a:quadBezTo>
                <a:lnTo>
                  <a:pt x="0" y="57906"/>
                </a:lnTo>
                <a:quadBezTo>
                  <a:pt x="0" y="0"/>
                  <a:pt x="57906" y="0"/>
                </a:quadBezTo>
                <a:close/>
              </a:path>
            </a:pathLst>
          </a:custGeom>
          <a:solidFill>
            <a:srgbClr val="FFFFFF">
              <a:alpha val="14000"/>
            </a:srgbClr>
          </a:solidFill>
          <a:ln w="9525">
            <a:solidFill>
              <a:srgbClr val="FFFFFF">
                <a:alpha val="0"/>
              </a:srgbClr>
            </a:solidFill>
            <a:prstDash val="solid"/>
          </a:ln>
        </p:spPr>
      </p:sp>
      <p:sp>
        <p:nvSpPr>
          <p:cNvPr id="4" name="Text 2"/>
          <p:cNvSpPr/>
          <p:nvPr/>
        </p:nvSpPr>
        <p:spPr>
          <a:xfrm>
            <a:off x="135697" y="-1993245"/>
            <a:ext cx="509716" cy="438912"/>
          </a:xfrm>
          <a:prstGeom prst="rect">
            <a:avLst/>
          </a:prstGeom>
          <a:no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01</a:t>
            </a:r>
            <a:endParaRPr lang="en-US" sz="1500" dirty="0"/>
          </a:p>
        </p:txBody>
      </p:sp>
      <p:sp>
        <p:nvSpPr>
          <p:cNvPr id="5" name="Text 3"/>
          <p:cNvSpPr/>
          <p:nvPr/>
        </p:nvSpPr>
        <p:spPr>
          <a:xfrm>
            <a:off x="645413" y="-1755773"/>
            <a:ext cx="5433884"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Пленарните седници играат клучна улога во законодавниот процес. Тука се разгледуваат и усвојуваат закони кои влијаат на секојдневниот живот на граѓаните. Пратениците се одговорни за разгледување на предложените закони, предлагање измените и конечна одлука за усвојување.</a:t>
            </a:r>
            <a:endParaRPr lang="en-US" sz="1500" dirty="0"/>
          </a:p>
        </p:txBody>
      </p:sp>
      <p:sp>
        <p:nvSpPr>
          <p:cNvPr id="6" name="Text 4"/>
          <p:cNvSpPr/>
          <p:nvPr/>
        </p:nvSpPr>
        <p:spPr>
          <a:xfrm>
            <a:off x="271394" y="134882"/>
            <a:ext cx="5943600"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Улогата на пленарните седници</a:t>
            </a:r>
            <a:endParaRPr lang="en-US" sz="1500" dirty="0"/>
          </a:p>
        </p:txBody>
      </p:sp>
      <p:sp>
        <p:nvSpPr>
          <p:cNvPr id="7" name="Text 5"/>
          <p:cNvSpPr/>
          <p:nvPr/>
        </p:nvSpPr>
        <p:spPr>
          <a:xfrm>
            <a:off x="781111" y="948054"/>
            <a:ext cx="5433884"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Законодавна улога</a:t>
            </a:r>
            <a:endParaRPr lang="en-US" sz="1500" dirty="0"/>
          </a:p>
        </p:txBody>
      </p:sp>
      <p:sp>
        <p:nvSpPr>
          <p:cNvPr id="8" name="Shape 6"/>
          <p:cNvSpPr/>
          <p:nvPr/>
        </p:nvSpPr>
        <p:spPr>
          <a:xfrm>
            <a:off x="271394" y="1040655"/>
            <a:ext cx="509716" cy="463245"/>
          </a:xfrm>
          <a:custGeom>
            <a:avLst/>
            <a:gdLst/>
            <a:ahLst/>
            <a:cxnLst/>
            <a:rect l="l" t="t" r="r" b="b"/>
            <a:pathLst>
              <a:path w="509716" h="463245">
                <a:moveTo>
                  <a:pt x="57906" y="0"/>
                </a:moveTo>
                <a:lnTo>
                  <a:pt x="451811" y="0"/>
                </a:lnTo>
                <a:quadBezTo>
                  <a:pt x="509716" y="0"/>
                  <a:pt x="509716" y="57906"/>
                </a:quadBezTo>
                <a:lnTo>
                  <a:pt x="509716" y="405339"/>
                </a:lnTo>
                <a:quadBezTo>
                  <a:pt x="509716" y="463245"/>
                  <a:pt x="451811" y="463245"/>
                </a:quadBezTo>
                <a:lnTo>
                  <a:pt x="57906" y="463245"/>
                </a:lnTo>
                <a:quadBezTo>
                  <a:pt x="0" y="463245"/>
                  <a:pt x="0" y="405339"/>
                </a:quadBezTo>
                <a:lnTo>
                  <a:pt x="0" y="57906"/>
                </a:lnTo>
                <a:quadBezTo>
                  <a:pt x="0" y="0"/>
                  <a:pt x="57906" y="0"/>
                </a:quadBezTo>
                <a:close/>
              </a:path>
            </a:pathLst>
          </a:custGeom>
          <a:solidFill>
            <a:srgbClr val="FFFFFF">
              <a:alpha val="14000"/>
            </a:srgbClr>
          </a:solidFill>
          <a:ln w="9525">
            <a:solidFill>
              <a:srgbClr val="FFFFFF">
                <a:alpha val="0"/>
              </a:srgbClr>
            </a:solidFill>
            <a:prstDash val="solid"/>
          </a:ln>
        </p:spPr>
      </p:sp>
      <p:sp>
        <p:nvSpPr>
          <p:cNvPr id="9" name="Text 7"/>
          <p:cNvSpPr/>
          <p:nvPr/>
        </p:nvSpPr>
        <p:spPr>
          <a:xfrm>
            <a:off x="271394" y="1052821"/>
            <a:ext cx="509716" cy="438912"/>
          </a:xfrm>
          <a:prstGeom prst="rect">
            <a:avLst/>
          </a:prstGeom>
          <a:no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1</a:t>
            </a:r>
            <a:endParaRPr lang="en-US" sz="1500" dirty="0"/>
          </a:p>
        </p:txBody>
      </p:sp>
      <p:sp>
        <p:nvSpPr>
          <p:cNvPr id="10" name="Text 8"/>
          <p:cNvSpPr/>
          <p:nvPr/>
        </p:nvSpPr>
        <p:spPr>
          <a:xfrm>
            <a:off x="781111" y="1290293"/>
            <a:ext cx="5433884"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Пленарните седници играат клучна улога во законодавниот процес. Тука се разгледуваат и усвојуваат закони кои влијаат на секојдневниот живот на граѓаните. Пратениците се одговорни за разгледување на предложените закони, предлагање измените и конечна одлука за усвојување.</a:t>
            </a:r>
            <a:endParaRPr lang="en-US" sz="1500" dirty="0"/>
          </a:p>
        </p:txBody>
      </p:sp>
      <p:sp>
        <p:nvSpPr>
          <p:cNvPr id="11" name="Shape 9"/>
          <p:cNvSpPr/>
          <p:nvPr/>
        </p:nvSpPr>
        <p:spPr>
          <a:xfrm>
            <a:off x="271394" y="2351028"/>
            <a:ext cx="509716" cy="463245"/>
          </a:xfrm>
          <a:custGeom>
            <a:avLst/>
            <a:gdLst/>
            <a:ahLst/>
            <a:cxnLst/>
            <a:rect l="l" t="t" r="r" b="b"/>
            <a:pathLst>
              <a:path w="509716" h="463245">
                <a:moveTo>
                  <a:pt x="57906" y="0"/>
                </a:moveTo>
                <a:lnTo>
                  <a:pt x="451811" y="0"/>
                </a:lnTo>
                <a:quadBezTo>
                  <a:pt x="509716" y="0"/>
                  <a:pt x="509716" y="57906"/>
                </a:quadBezTo>
                <a:lnTo>
                  <a:pt x="509716" y="405339"/>
                </a:lnTo>
                <a:quadBezTo>
                  <a:pt x="509716" y="463245"/>
                  <a:pt x="451811" y="463245"/>
                </a:quadBezTo>
                <a:lnTo>
                  <a:pt x="57906" y="463245"/>
                </a:lnTo>
                <a:quadBezTo>
                  <a:pt x="0" y="463245"/>
                  <a:pt x="0" y="405339"/>
                </a:quadBezTo>
                <a:lnTo>
                  <a:pt x="0" y="57906"/>
                </a:lnTo>
                <a:quadBezTo>
                  <a:pt x="0" y="0"/>
                  <a:pt x="57906" y="0"/>
                </a:quadBezTo>
                <a:close/>
              </a:path>
            </a:pathLst>
          </a:custGeom>
          <a:solidFill>
            <a:srgbClr val="FFFFFF">
              <a:alpha val="14000"/>
            </a:srgbClr>
          </a:solidFill>
          <a:ln w="9525">
            <a:solidFill>
              <a:srgbClr val="FFFFFF">
                <a:alpha val="0"/>
              </a:srgbClr>
            </a:solidFill>
            <a:prstDash val="solid"/>
          </a:ln>
        </p:spPr>
      </p:sp>
      <p:sp>
        <p:nvSpPr>
          <p:cNvPr id="12" name="Text 10"/>
          <p:cNvSpPr/>
          <p:nvPr/>
        </p:nvSpPr>
        <p:spPr>
          <a:xfrm>
            <a:off x="271394" y="2363195"/>
            <a:ext cx="509716" cy="438912"/>
          </a:xfrm>
          <a:prstGeom prst="rect">
            <a:avLst/>
          </a:prstGeom>
          <a:no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2</a:t>
            </a:r>
            <a:endParaRPr lang="en-US" sz="1500" dirty="0"/>
          </a:p>
        </p:txBody>
      </p:sp>
      <p:sp>
        <p:nvSpPr>
          <p:cNvPr id="13" name="Text 11"/>
          <p:cNvSpPr/>
          <p:nvPr/>
        </p:nvSpPr>
        <p:spPr>
          <a:xfrm>
            <a:off x="781111" y="2258318"/>
            <a:ext cx="5433884"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Контрола на извршната власт</a:t>
            </a:r>
            <a:endParaRPr lang="en-US" sz="1500" dirty="0"/>
          </a:p>
        </p:txBody>
      </p:sp>
      <p:sp>
        <p:nvSpPr>
          <p:cNvPr id="14" name="Text 12"/>
          <p:cNvSpPr/>
          <p:nvPr/>
        </p:nvSpPr>
        <p:spPr>
          <a:xfrm>
            <a:off x="781111" y="2600965"/>
            <a:ext cx="5433884"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Пленарните седници служат и како платформа за контрола на извршната власт. Пратениците поставуваат прашања на министрите и бараат објаснувања за одредени политики или одлуки. Оваа проверка на власта е клучна за функционирањето на демократијата.</a:t>
            </a:r>
            <a:endParaRPr lang="en-US" sz="1500" dirty="0"/>
          </a:p>
        </p:txBody>
      </p:sp>
      <p:sp>
        <p:nvSpPr>
          <p:cNvPr id="15" name="Shape 13"/>
          <p:cNvSpPr/>
          <p:nvPr/>
        </p:nvSpPr>
        <p:spPr>
          <a:xfrm>
            <a:off x="271394" y="3661700"/>
            <a:ext cx="509716" cy="463245"/>
          </a:xfrm>
          <a:custGeom>
            <a:avLst/>
            <a:gdLst/>
            <a:ahLst/>
            <a:cxnLst/>
            <a:rect l="l" t="t" r="r" b="b"/>
            <a:pathLst>
              <a:path w="509716" h="463245">
                <a:moveTo>
                  <a:pt x="57906" y="0"/>
                </a:moveTo>
                <a:lnTo>
                  <a:pt x="451811" y="0"/>
                </a:lnTo>
                <a:quadBezTo>
                  <a:pt x="509716" y="0"/>
                  <a:pt x="509716" y="57906"/>
                </a:quadBezTo>
                <a:lnTo>
                  <a:pt x="509716" y="405339"/>
                </a:lnTo>
                <a:quadBezTo>
                  <a:pt x="509716" y="463245"/>
                  <a:pt x="451811" y="463245"/>
                </a:quadBezTo>
                <a:lnTo>
                  <a:pt x="57906" y="463245"/>
                </a:lnTo>
                <a:quadBezTo>
                  <a:pt x="0" y="463245"/>
                  <a:pt x="0" y="405339"/>
                </a:quadBezTo>
                <a:lnTo>
                  <a:pt x="0" y="57906"/>
                </a:lnTo>
                <a:quadBezTo>
                  <a:pt x="0" y="0"/>
                  <a:pt x="57906" y="0"/>
                </a:quadBezTo>
                <a:close/>
              </a:path>
            </a:pathLst>
          </a:custGeom>
          <a:solidFill>
            <a:srgbClr val="FFFFFF">
              <a:alpha val="14000"/>
            </a:srgbClr>
          </a:solidFill>
          <a:ln w="9525">
            <a:solidFill>
              <a:srgbClr val="FFFFFF">
                <a:alpha val="0"/>
              </a:srgbClr>
            </a:solidFill>
            <a:prstDash val="solid"/>
          </a:ln>
        </p:spPr>
      </p:sp>
      <p:sp>
        <p:nvSpPr>
          <p:cNvPr id="16" name="Text 14"/>
          <p:cNvSpPr/>
          <p:nvPr/>
        </p:nvSpPr>
        <p:spPr>
          <a:xfrm>
            <a:off x="271394" y="3673866"/>
            <a:ext cx="509716" cy="438912"/>
          </a:xfrm>
          <a:prstGeom prst="rect">
            <a:avLst/>
          </a:prstGeom>
          <a:no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3</a:t>
            </a:r>
            <a:endParaRPr lang="en-US" sz="1500" dirty="0"/>
          </a:p>
        </p:txBody>
      </p:sp>
      <p:sp>
        <p:nvSpPr>
          <p:cNvPr id="17" name="Text 15"/>
          <p:cNvSpPr/>
          <p:nvPr/>
        </p:nvSpPr>
        <p:spPr>
          <a:xfrm>
            <a:off x="781111" y="3568989"/>
            <a:ext cx="5433884"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Дебата и размена на идеи</a:t>
            </a:r>
            <a:endParaRPr lang="en-US" sz="1500" dirty="0"/>
          </a:p>
        </p:txBody>
      </p:sp>
      <p:sp>
        <p:nvSpPr>
          <p:cNvPr id="18" name="Text 16"/>
          <p:cNvSpPr/>
          <p:nvPr/>
        </p:nvSpPr>
        <p:spPr>
          <a:xfrm>
            <a:off x="781111" y="3911338"/>
            <a:ext cx="5433884"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Една од основните функции на пленарните седници е дебатата. Пратениците разменуваат идеи, ставови и предлози, што овозможува различни перспективи да бидат слушнати. Оваа размена е важна за создавање на квалитетни закони и политики.</a:t>
            </a:r>
            <a:endParaRPr lang="en-US" sz="1500" dirty="0"/>
          </a:p>
        </p:txBody>
      </p:sp>
      <p:pic>
        <p:nvPicPr>
          <p:cNvPr id="19" name="Image 0" descr="/uploadFile/109_5.png">    </p:cNvPr>
          <p:cNvPicPr>
            <a:picLocks noChangeAspect="1"/>
          </p:cNvPicPr>
          <p:nvPr/>
        </p:nvPicPr>
        <p:blipFill>
          <a:blip r:embed="rId1"/>
          <a:srcRect l="59514" r="0" t="0" b="0"/>
          <a:stretch/>
        </p:blipFill>
        <p:spPr>
          <a:xfrm>
            <a:off x="6400800" y="0"/>
            <a:ext cx="27432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uploadFile/109_2.jpg">    </p:cNvPr>
          <p:cNvPicPr>
            <a:picLocks noChangeAspect="1"/>
          </p:cNvPicPr>
          <p:nvPr/>
        </p:nvPicPr>
        <p:blipFill>
          <a:blip r:embed="rId1"/>
          <a:srcRect l="24742" r="23711" t="0" b="0"/>
          <a:stretch/>
        </p:blipFill>
        <p:spPr>
          <a:xfrm>
            <a:off x="5702198" y="0"/>
            <a:ext cx="3441898" cy="5143500"/>
          </a:xfrm>
          <a:prstGeom prst="rect">
            <a:avLst/>
          </a:prstGeom>
        </p:spPr>
      </p:pic>
      <p:sp>
        <p:nvSpPr>
          <p:cNvPr id="3" name="Text 0"/>
          <p:cNvSpPr/>
          <p:nvPr/>
        </p:nvSpPr>
        <p:spPr>
          <a:xfrm>
            <a:off x="544982" y="2096262"/>
            <a:ext cx="5023433"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02 Седници на работни тела</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182880"/>
            <a:ext cx="822960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Работни тела на Собранието</a:t>
            </a:r>
            <a:endParaRPr lang="en-US" sz="1500" dirty="0"/>
          </a:p>
        </p:txBody>
      </p:sp>
      <p:sp>
        <p:nvSpPr>
          <p:cNvPr id="3" name="Shape 1"/>
          <p:cNvSpPr/>
          <p:nvPr/>
        </p:nvSpPr>
        <p:spPr>
          <a:xfrm>
            <a:off x="914" y="2238451"/>
            <a:ext cx="9141336" cy="1145664"/>
          </a:xfrm>
          <a:custGeom>
            <a:avLst/>
            <a:gdLst/>
            <a:ahLst/>
            <a:cxnLst/>
            <a:rect l="l" t="t" r="r" b="b"/>
            <a:pathLst>
              <a:path w="9141336" h="1145664">
                <a:moveTo>
                  <a:pt x="0" y="0"/>
                </a:moveTo>
                <a:lnTo>
                  <a:pt x="9141336" y="0"/>
                </a:lnTo>
                <a:lnTo>
                  <a:pt x="9141336" y="1145664"/>
                </a:lnTo>
                <a:lnTo>
                  <a:pt x="0" y="1145664"/>
                </a:lnTo>
                <a:close/>
              </a:path>
            </a:pathLst>
          </a:custGeom>
          <a:solidFill>
            <a:srgbClr val="57341A"/>
          </a:solidFill>
          <a:ln/>
        </p:spPr>
      </p:sp>
      <p:sp>
        <p:nvSpPr>
          <p:cNvPr id="4" name="Shape 2"/>
          <p:cNvSpPr/>
          <p:nvPr/>
        </p:nvSpPr>
        <p:spPr>
          <a:xfrm>
            <a:off x="457200" y="1450856"/>
            <a:ext cx="2560320" cy="2721648"/>
          </a:xfrm>
          <a:custGeom>
            <a:avLst/>
            <a:gdLst/>
            <a:ahLst/>
            <a:cxnLst/>
            <a:rect l="l" t="t" r="r" b="b"/>
            <a:pathLst>
              <a:path w="2560320" h="2721648">
                <a:moveTo>
                  <a:pt x="165378" y="0"/>
                </a:moveTo>
                <a:lnTo>
                  <a:pt x="2394942" y="0"/>
                </a:lnTo>
                <a:quadBezTo>
                  <a:pt x="2560320" y="0"/>
                  <a:pt x="2560320" y="165378"/>
                </a:quadBezTo>
                <a:lnTo>
                  <a:pt x="2560320" y="2556271"/>
                </a:lnTo>
                <a:quadBezTo>
                  <a:pt x="2560320" y="2721648"/>
                  <a:pt x="2394942" y="2721648"/>
                </a:quadBezTo>
                <a:lnTo>
                  <a:pt x="165378" y="2721648"/>
                </a:lnTo>
                <a:quadBezTo>
                  <a:pt x="0" y="2721648"/>
                  <a:pt x="0" y="2556271"/>
                </a:quadBezTo>
                <a:lnTo>
                  <a:pt x="0" y="165378"/>
                </a:lnTo>
                <a:quadBezTo>
                  <a:pt x="0" y="0"/>
                  <a:pt x="165378" y="0"/>
                </a:quadBezTo>
                <a:close/>
              </a:path>
            </a:pathLst>
          </a:custGeom>
          <a:solidFill>
            <a:srgbClr val="FFF8F3"/>
          </a:solidFill>
          <a:ln w="19050">
            <a:solidFill>
              <a:srgbClr val="57341A"/>
            </a:solidFill>
            <a:prstDash val="solid"/>
          </a:ln>
        </p:spPr>
      </p:sp>
      <p:sp>
        <p:nvSpPr>
          <p:cNvPr id="5" name="Text 3"/>
          <p:cNvSpPr/>
          <p:nvPr/>
        </p:nvSpPr>
        <p:spPr>
          <a:xfrm>
            <a:off x="457200" y="1575901"/>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Комисија за финансирање и буџет</a:t>
            </a:r>
            <a:endParaRPr lang="en-US" sz="1500" dirty="0"/>
          </a:p>
        </p:txBody>
      </p:sp>
      <p:sp>
        <p:nvSpPr>
          <p:cNvPr id="6" name="Text 4"/>
          <p:cNvSpPr/>
          <p:nvPr/>
        </p:nvSpPr>
        <p:spPr>
          <a:xfrm>
            <a:off x="457200" y="2099264"/>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Комисијата за финансирање и буџет е одговорна за подготовка на предлозите за буџетот на Република Северна Македонија. Нејзините членови ги разгледуваат и анализираат одредбите во буџетот, како и предлозите за измена и дополнување на буџетските ставови. Комисијата соработува со министерствата за да обезбеди транспарентност и отчетност во финансиското управување.</a:t>
            </a:r>
            <a:endParaRPr lang="en-US" sz="1500" dirty="0"/>
          </a:p>
        </p:txBody>
      </p:sp>
      <p:sp>
        <p:nvSpPr>
          <p:cNvPr id="7" name="Shape 5"/>
          <p:cNvSpPr/>
          <p:nvPr/>
        </p:nvSpPr>
        <p:spPr>
          <a:xfrm>
            <a:off x="3291840" y="1450856"/>
            <a:ext cx="2560320" cy="2721648"/>
          </a:xfrm>
          <a:custGeom>
            <a:avLst/>
            <a:gdLst/>
            <a:ahLst/>
            <a:cxnLst/>
            <a:rect l="l" t="t" r="r" b="b"/>
            <a:pathLst>
              <a:path w="2560320" h="2721648">
                <a:moveTo>
                  <a:pt x="165378" y="0"/>
                </a:moveTo>
                <a:lnTo>
                  <a:pt x="2394942" y="0"/>
                </a:lnTo>
                <a:quadBezTo>
                  <a:pt x="2560320" y="0"/>
                  <a:pt x="2560320" y="165378"/>
                </a:quadBezTo>
                <a:lnTo>
                  <a:pt x="2560320" y="2556271"/>
                </a:lnTo>
                <a:quadBezTo>
                  <a:pt x="2560320" y="2721648"/>
                  <a:pt x="2394942" y="2721648"/>
                </a:quadBezTo>
                <a:lnTo>
                  <a:pt x="165378" y="2721648"/>
                </a:lnTo>
                <a:quadBezTo>
                  <a:pt x="0" y="2721648"/>
                  <a:pt x="0" y="2556271"/>
                </a:quadBezTo>
                <a:lnTo>
                  <a:pt x="0" y="165378"/>
                </a:lnTo>
                <a:quadBezTo>
                  <a:pt x="0" y="0"/>
                  <a:pt x="165378" y="0"/>
                </a:quadBezTo>
                <a:close/>
              </a:path>
            </a:pathLst>
          </a:custGeom>
          <a:solidFill>
            <a:srgbClr val="FFF8F3"/>
          </a:solidFill>
          <a:ln w="19050">
            <a:solidFill>
              <a:srgbClr val="57341A"/>
            </a:solidFill>
            <a:prstDash val="solid"/>
          </a:ln>
        </p:spPr>
      </p:sp>
      <p:sp>
        <p:nvSpPr>
          <p:cNvPr id="8" name="Text 6"/>
          <p:cNvSpPr/>
          <p:nvPr/>
        </p:nvSpPr>
        <p:spPr>
          <a:xfrm>
            <a:off x="3291840" y="1575901"/>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Комисија за одбрана и безбедност</a:t>
            </a:r>
            <a:endParaRPr lang="en-US" sz="1500" dirty="0"/>
          </a:p>
        </p:txBody>
      </p:sp>
      <p:sp>
        <p:nvSpPr>
          <p:cNvPr id="9" name="Text 7"/>
          <p:cNvSpPr/>
          <p:nvPr/>
        </p:nvSpPr>
        <p:spPr>
          <a:xfrm>
            <a:off x="3291840" y="2099264"/>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Комисијата за одбрана и безбедност ги разгледува сите законодавни иницијативи поврзани со националната безбедност, одбраната и воените прашања. Членовите на комисијата работат на подобрување на законодавството за одбрана, како и на воспоставување на соработка со меѓународните организации за безбедност.</a:t>
            </a:r>
            <a:endParaRPr lang="en-US" sz="1500" dirty="0"/>
          </a:p>
        </p:txBody>
      </p:sp>
      <p:sp>
        <p:nvSpPr>
          <p:cNvPr id="10" name="Shape 8"/>
          <p:cNvSpPr/>
          <p:nvPr/>
        </p:nvSpPr>
        <p:spPr>
          <a:xfrm>
            <a:off x="6126480" y="1450856"/>
            <a:ext cx="2560320" cy="2721648"/>
          </a:xfrm>
          <a:custGeom>
            <a:avLst/>
            <a:gdLst/>
            <a:ahLst/>
            <a:cxnLst/>
            <a:rect l="l" t="t" r="r" b="b"/>
            <a:pathLst>
              <a:path w="2560320" h="2721648">
                <a:moveTo>
                  <a:pt x="165378" y="0"/>
                </a:moveTo>
                <a:lnTo>
                  <a:pt x="2394942" y="0"/>
                </a:lnTo>
                <a:quadBezTo>
                  <a:pt x="2560320" y="0"/>
                  <a:pt x="2560320" y="165378"/>
                </a:quadBezTo>
                <a:lnTo>
                  <a:pt x="2560320" y="2556271"/>
                </a:lnTo>
                <a:quadBezTo>
                  <a:pt x="2560320" y="2721648"/>
                  <a:pt x="2394942" y="2721648"/>
                </a:quadBezTo>
                <a:lnTo>
                  <a:pt x="165378" y="2721648"/>
                </a:lnTo>
                <a:quadBezTo>
                  <a:pt x="0" y="2721648"/>
                  <a:pt x="0" y="2556271"/>
                </a:quadBezTo>
                <a:lnTo>
                  <a:pt x="0" y="165378"/>
                </a:lnTo>
                <a:quadBezTo>
                  <a:pt x="0" y="0"/>
                  <a:pt x="165378" y="0"/>
                </a:quadBezTo>
                <a:close/>
              </a:path>
            </a:pathLst>
          </a:custGeom>
          <a:solidFill>
            <a:srgbClr val="FFF8F3"/>
          </a:solidFill>
          <a:ln w="19050">
            <a:solidFill>
              <a:srgbClr val="57341A"/>
            </a:solidFill>
            <a:prstDash val="solid"/>
          </a:ln>
        </p:spPr>
      </p:sp>
      <p:sp>
        <p:nvSpPr>
          <p:cNvPr id="11" name="Text 9"/>
          <p:cNvSpPr/>
          <p:nvPr/>
        </p:nvSpPr>
        <p:spPr>
          <a:xfrm>
            <a:off x="6126480" y="1575901"/>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Комисија за европски прашања</a:t>
            </a:r>
            <a:endParaRPr lang="en-US" sz="1500" dirty="0"/>
          </a:p>
        </p:txBody>
      </p:sp>
      <p:sp>
        <p:nvSpPr>
          <p:cNvPr id="12" name="Text 10"/>
          <p:cNvSpPr/>
          <p:nvPr/>
        </p:nvSpPr>
        <p:spPr>
          <a:xfrm>
            <a:off x="6126480" y="2099264"/>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Комисијата за европски прашања е фокусирана на следење на интеграцијата на Република Северна Македонија во Европската унија. Членовите на комисијата анализираат напредокот на реформите и политиките поврзани со европските стандарди и практики, како и улогата на Собранието во процесот на пристапување.</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2930359" y="1003882"/>
            <a:ext cx="6035040" cy="3840480"/>
          </a:xfrm>
          <a:custGeom>
            <a:avLst/>
            <a:gdLst/>
            <a:ahLst/>
            <a:cxnLst/>
            <a:rect l="l" t="t" r="r" b="b"/>
            <a:pathLst>
              <a:path w="6035040" h="3840480">
                <a:moveTo>
                  <a:pt x="149933" y="0"/>
                </a:moveTo>
                <a:lnTo>
                  <a:pt x="5885107" y="0"/>
                </a:lnTo>
                <a:quadBezTo>
                  <a:pt x="6035040" y="0"/>
                  <a:pt x="6035040" y="149933"/>
                </a:quadBezTo>
                <a:lnTo>
                  <a:pt x="6035040" y="3690547"/>
                </a:lnTo>
                <a:quadBezTo>
                  <a:pt x="6035040" y="3840480"/>
                  <a:pt x="5885107" y="3840480"/>
                </a:quadBezTo>
                <a:lnTo>
                  <a:pt x="149933" y="3840480"/>
                </a:lnTo>
                <a:quadBezTo>
                  <a:pt x="0" y="3840480"/>
                  <a:pt x="0" y="3690547"/>
                </a:quadBezTo>
                <a:lnTo>
                  <a:pt x="0" y="149933"/>
                </a:lnTo>
                <a:quadBezTo>
                  <a:pt x="0" y="0"/>
                  <a:pt x="149933" y="0"/>
                </a:quadBezTo>
                <a:close/>
              </a:path>
            </a:pathLst>
          </a:custGeom>
          <a:solidFill>
            <a:srgbClr val="FFFFFF">
              <a:alpha val="0"/>
            </a:srgbClr>
          </a:solidFill>
          <a:ln w="19050">
            <a:solidFill>
              <a:srgbClr val="57341A"/>
            </a:solidFill>
            <a:prstDash val="solid"/>
          </a:ln>
        </p:spPr>
      </p:sp>
      <p:pic>
        <p:nvPicPr>
          <p:cNvPr id="3" name="Image 0" descr="/uploadFile/109_5.png">    </p:cNvPr>
          <p:cNvPicPr>
            <a:picLocks noChangeAspect="1"/>
          </p:cNvPicPr>
          <p:nvPr/>
        </p:nvPicPr>
        <p:blipFill>
          <a:blip r:embed="rId1"/>
          <a:srcRect l="23077" r="36437" t="0" b="0"/>
          <a:stretch/>
        </p:blipFill>
        <p:spPr>
          <a:xfrm>
            <a:off x="0" y="0"/>
            <a:ext cx="2743200" cy="5143500"/>
          </a:xfrm>
          <a:prstGeom prst="rect">
            <a:avLst/>
          </a:prstGeom>
        </p:spPr>
      </p:pic>
      <p:sp>
        <p:nvSpPr>
          <p:cNvPr id="4" name="Text 1"/>
          <p:cNvSpPr/>
          <p:nvPr/>
        </p:nvSpPr>
        <p:spPr>
          <a:xfrm>
            <a:off x="2880360" y="182880"/>
            <a:ext cx="6085039"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Задачи и функции на работните тела</a:t>
            </a:r>
            <a:endParaRPr lang="en-US" sz="1500" dirty="0"/>
          </a:p>
        </p:txBody>
      </p:sp>
      <p:sp>
        <p:nvSpPr>
          <p:cNvPr id="5" name="Text 2"/>
          <p:cNvSpPr/>
          <p:nvPr/>
        </p:nvSpPr>
        <p:spPr>
          <a:xfrm>
            <a:off x="4922837" y="1003882"/>
            <a:ext cx="4042562"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Работните тела на Собранието имаат задача да разгледуваат законски предлози пред да бидат испратени на расправа во целото Собрание. Ова вклучува детална анализа на предложените текстови, како и подготовка на извештаи кои ќе бидат презентирани на пленарните седници.</a:t>
            </a:r>
            <a:endParaRPr lang="en-US" sz="1500" dirty="0"/>
          </a:p>
        </p:txBody>
      </p:sp>
      <p:sp>
        <p:nvSpPr>
          <p:cNvPr id="6" name="Text 3"/>
          <p:cNvSpPr/>
          <p:nvPr/>
        </p:nvSpPr>
        <p:spPr>
          <a:xfrm>
            <a:off x="2930359" y="1033171"/>
            <a:ext cx="19202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57341A"/>
                </a:solidFill>
                <a:latin typeface="Arial" pitchFamily="34" charset="0"/>
                <a:ea typeface="Arial" pitchFamily="34" charset="-122"/>
                <a:cs typeface="Arial" pitchFamily="34" charset="-120"/>
              </a:rPr>
              <a:t>Разгледување на законски предлози</a:t>
            </a:r>
            <a:endParaRPr lang="en-US" sz="1500" dirty="0"/>
          </a:p>
        </p:txBody>
      </p:sp>
      <p:sp>
        <p:nvSpPr>
          <p:cNvPr id="7" name="Text 4"/>
          <p:cNvSpPr/>
          <p:nvPr/>
        </p:nvSpPr>
        <p:spPr>
          <a:xfrm>
            <a:off x="4922837" y="2284042"/>
            <a:ext cx="4042562"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Работните тела вршат контрола над извршната власт и нејзините активности, осигурувајќи дека тие се во согласност со законите и политиките на Република Северна Македонија. Оваа контрола вклучува редовно известување и анализа на работата на министерствата.</a:t>
            </a:r>
            <a:endParaRPr lang="en-US" sz="1500" dirty="0"/>
          </a:p>
        </p:txBody>
      </p:sp>
      <p:sp>
        <p:nvSpPr>
          <p:cNvPr id="8" name="Text 5"/>
          <p:cNvSpPr/>
          <p:nvPr/>
        </p:nvSpPr>
        <p:spPr>
          <a:xfrm>
            <a:off x="2930359" y="2313331"/>
            <a:ext cx="19202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57341A"/>
                </a:solidFill>
                <a:latin typeface="Arial" pitchFamily="34" charset="0"/>
                <a:ea typeface="Arial" pitchFamily="34" charset="-122"/>
                <a:cs typeface="Arial" pitchFamily="34" charset="-120"/>
              </a:rPr>
              <a:t>Контрола на извршната власт</a:t>
            </a:r>
            <a:endParaRPr lang="en-US" sz="1500" dirty="0"/>
          </a:p>
        </p:txBody>
      </p:sp>
      <p:sp>
        <p:nvSpPr>
          <p:cNvPr id="9" name="Text 6"/>
          <p:cNvSpPr/>
          <p:nvPr/>
        </p:nvSpPr>
        <p:spPr>
          <a:xfrm>
            <a:off x="4923130" y="3564331"/>
            <a:ext cx="4042562"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Членовите на работните тела редовно се обучуваат и едуцираат за актуелните прашања во својата област на работа. Оваа обука им помага да ги подобрат своите знаења и вештини, што е клучно за ефикасно извршување на нивните функции.</a:t>
            </a:r>
            <a:endParaRPr lang="en-US" sz="1500" dirty="0"/>
          </a:p>
        </p:txBody>
      </p:sp>
      <p:sp>
        <p:nvSpPr>
          <p:cNvPr id="10" name="Text 7"/>
          <p:cNvSpPr/>
          <p:nvPr/>
        </p:nvSpPr>
        <p:spPr>
          <a:xfrm>
            <a:off x="2930359" y="3593491"/>
            <a:ext cx="19202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57341A"/>
                </a:solidFill>
                <a:latin typeface="Arial" pitchFamily="34" charset="0"/>
                <a:ea typeface="Arial" pitchFamily="34" charset="-122"/>
                <a:cs typeface="Arial" pitchFamily="34" charset="-120"/>
              </a:rPr>
              <a:t>Обука и едукација на членовите</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5413" y="-2098012"/>
            <a:ext cx="5433884"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Вклучување на граѓаните во процесот</a:t>
            </a:r>
            <a:endParaRPr lang="en-US" sz="1500" dirty="0"/>
          </a:p>
        </p:txBody>
      </p:sp>
      <p:sp>
        <p:nvSpPr>
          <p:cNvPr id="3" name="Shape 1"/>
          <p:cNvSpPr/>
          <p:nvPr/>
        </p:nvSpPr>
        <p:spPr>
          <a:xfrm>
            <a:off x="135697" y="-2005411"/>
            <a:ext cx="509716" cy="463245"/>
          </a:xfrm>
          <a:custGeom>
            <a:avLst/>
            <a:gdLst/>
            <a:ahLst/>
            <a:cxnLst/>
            <a:rect l="l" t="t" r="r" b="b"/>
            <a:pathLst>
              <a:path w="509716" h="463245">
                <a:moveTo>
                  <a:pt x="57906" y="0"/>
                </a:moveTo>
                <a:lnTo>
                  <a:pt x="451811" y="0"/>
                </a:lnTo>
                <a:quadBezTo>
                  <a:pt x="509716" y="0"/>
                  <a:pt x="509716" y="57906"/>
                </a:quadBezTo>
                <a:lnTo>
                  <a:pt x="509716" y="405339"/>
                </a:lnTo>
                <a:quadBezTo>
                  <a:pt x="509716" y="463245"/>
                  <a:pt x="451811" y="463245"/>
                </a:quadBezTo>
                <a:lnTo>
                  <a:pt x="57906" y="463245"/>
                </a:lnTo>
                <a:quadBezTo>
                  <a:pt x="0" y="463245"/>
                  <a:pt x="0" y="405339"/>
                </a:quadBezTo>
                <a:lnTo>
                  <a:pt x="0" y="57906"/>
                </a:lnTo>
                <a:quadBezTo>
                  <a:pt x="0" y="0"/>
                  <a:pt x="57906" y="0"/>
                </a:quadBezTo>
                <a:close/>
              </a:path>
            </a:pathLst>
          </a:custGeom>
          <a:solidFill>
            <a:srgbClr val="FFFFFF">
              <a:alpha val="14000"/>
            </a:srgbClr>
          </a:solidFill>
          <a:ln w="9525">
            <a:solidFill>
              <a:srgbClr val="FFFFFF">
                <a:alpha val="0"/>
              </a:srgbClr>
            </a:solidFill>
            <a:prstDash val="solid"/>
          </a:ln>
        </p:spPr>
      </p:sp>
      <p:sp>
        <p:nvSpPr>
          <p:cNvPr id="4" name="Text 2"/>
          <p:cNvSpPr/>
          <p:nvPr/>
        </p:nvSpPr>
        <p:spPr>
          <a:xfrm>
            <a:off x="135697" y="-1993245"/>
            <a:ext cx="509716" cy="438912"/>
          </a:xfrm>
          <a:prstGeom prst="rect">
            <a:avLst/>
          </a:prstGeom>
          <a:no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01</a:t>
            </a:r>
            <a:endParaRPr lang="en-US" sz="1500" dirty="0"/>
          </a:p>
        </p:txBody>
      </p:sp>
      <p:sp>
        <p:nvSpPr>
          <p:cNvPr id="5" name="Text 3"/>
          <p:cNvSpPr/>
          <p:nvPr/>
        </p:nvSpPr>
        <p:spPr>
          <a:xfrm>
            <a:off x="645413" y="-1755773"/>
            <a:ext cx="5433884"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Работните тела активно вклучуваат граѓаните во процесот на донесување одлуки, преку организирање на јавни расправи и консултации. Оваа практика им овозможува на граѓаните да даваат свои предлози и забелешки на законодавните иницијативи.</a:t>
            </a:r>
            <a:endParaRPr lang="en-US" sz="1500" dirty="0"/>
          </a:p>
        </p:txBody>
      </p:sp>
      <p:sp>
        <p:nvSpPr>
          <p:cNvPr id="6" name="Text 4"/>
          <p:cNvSpPr/>
          <p:nvPr/>
        </p:nvSpPr>
        <p:spPr>
          <a:xfrm>
            <a:off x="271394" y="134882"/>
            <a:ext cx="5943600" cy="438912"/>
          </a:xfrm>
          <a:prstGeom prst="rect">
            <a:avLst/>
          </a:prstGeom>
          <a:noFill/>
          <a:ln/>
        </p:spPr>
        <p:txBody>
          <a:bodyPr wrap="square" lIns="95250" tIns="95250" rIns="95250" bIns="95250" rtlCol="0" anchor="t">
            <a:spAutoFit/>
          </a:bodyPr>
          <a:lstStyle/>
          <a:p>
            <a:pP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Соработка со граѓанскиот сектор</a:t>
            </a:r>
            <a:endParaRPr lang="en-US" sz="1500" dirty="0"/>
          </a:p>
        </p:txBody>
      </p:sp>
      <p:sp>
        <p:nvSpPr>
          <p:cNvPr id="7" name="Text 5"/>
          <p:cNvSpPr/>
          <p:nvPr/>
        </p:nvSpPr>
        <p:spPr>
          <a:xfrm>
            <a:off x="781111" y="948054"/>
            <a:ext cx="5433884"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Вклучување на граѓаните во процесот</a:t>
            </a:r>
            <a:endParaRPr lang="en-US" sz="1500" dirty="0"/>
          </a:p>
        </p:txBody>
      </p:sp>
      <p:sp>
        <p:nvSpPr>
          <p:cNvPr id="8" name="Shape 6"/>
          <p:cNvSpPr/>
          <p:nvPr/>
        </p:nvSpPr>
        <p:spPr>
          <a:xfrm>
            <a:off x="271394" y="1040655"/>
            <a:ext cx="509716" cy="463245"/>
          </a:xfrm>
          <a:custGeom>
            <a:avLst/>
            <a:gdLst/>
            <a:ahLst/>
            <a:cxnLst/>
            <a:rect l="l" t="t" r="r" b="b"/>
            <a:pathLst>
              <a:path w="509716" h="463245">
                <a:moveTo>
                  <a:pt x="57906" y="0"/>
                </a:moveTo>
                <a:lnTo>
                  <a:pt x="451811" y="0"/>
                </a:lnTo>
                <a:quadBezTo>
                  <a:pt x="509716" y="0"/>
                  <a:pt x="509716" y="57906"/>
                </a:quadBezTo>
                <a:lnTo>
                  <a:pt x="509716" y="405339"/>
                </a:lnTo>
                <a:quadBezTo>
                  <a:pt x="509716" y="463245"/>
                  <a:pt x="451811" y="463245"/>
                </a:quadBezTo>
                <a:lnTo>
                  <a:pt x="57906" y="463245"/>
                </a:lnTo>
                <a:quadBezTo>
                  <a:pt x="0" y="463245"/>
                  <a:pt x="0" y="405339"/>
                </a:quadBezTo>
                <a:lnTo>
                  <a:pt x="0" y="57906"/>
                </a:lnTo>
                <a:quadBezTo>
                  <a:pt x="0" y="0"/>
                  <a:pt x="57906" y="0"/>
                </a:quadBezTo>
                <a:close/>
              </a:path>
            </a:pathLst>
          </a:custGeom>
          <a:solidFill>
            <a:srgbClr val="FFFFFF">
              <a:alpha val="14000"/>
            </a:srgbClr>
          </a:solidFill>
          <a:ln w="9525">
            <a:solidFill>
              <a:srgbClr val="FFFFFF">
                <a:alpha val="0"/>
              </a:srgbClr>
            </a:solidFill>
            <a:prstDash val="solid"/>
          </a:ln>
        </p:spPr>
      </p:sp>
      <p:sp>
        <p:nvSpPr>
          <p:cNvPr id="9" name="Text 7"/>
          <p:cNvSpPr/>
          <p:nvPr/>
        </p:nvSpPr>
        <p:spPr>
          <a:xfrm>
            <a:off x="271394" y="1052821"/>
            <a:ext cx="509716" cy="438912"/>
          </a:xfrm>
          <a:prstGeom prst="rect">
            <a:avLst/>
          </a:prstGeom>
          <a:no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1</a:t>
            </a:r>
            <a:endParaRPr lang="en-US" sz="1500" dirty="0"/>
          </a:p>
        </p:txBody>
      </p:sp>
      <p:sp>
        <p:nvSpPr>
          <p:cNvPr id="10" name="Text 8"/>
          <p:cNvSpPr/>
          <p:nvPr/>
        </p:nvSpPr>
        <p:spPr>
          <a:xfrm>
            <a:off x="781111" y="1290293"/>
            <a:ext cx="5433884"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Работните тела активно вклучуваат граѓаните во процесот на донесување одлуки, преку организирање на јавни расправи и консултации. Оваа практика им овозможува на граѓаните да даваат свои предлози и забелешки на законодавните иницијативи.</a:t>
            </a:r>
            <a:endParaRPr lang="en-US" sz="1500" dirty="0"/>
          </a:p>
        </p:txBody>
      </p:sp>
      <p:sp>
        <p:nvSpPr>
          <p:cNvPr id="11" name="Shape 9"/>
          <p:cNvSpPr/>
          <p:nvPr/>
        </p:nvSpPr>
        <p:spPr>
          <a:xfrm>
            <a:off x="271394" y="2351028"/>
            <a:ext cx="509716" cy="463245"/>
          </a:xfrm>
          <a:custGeom>
            <a:avLst/>
            <a:gdLst/>
            <a:ahLst/>
            <a:cxnLst/>
            <a:rect l="l" t="t" r="r" b="b"/>
            <a:pathLst>
              <a:path w="509716" h="463245">
                <a:moveTo>
                  <a:pt x="57906" y="0"/>
                </a:moveTo>
                <a:lnTo>
                  <a:pt x="451811" y="0"/>
                </a:lnTo>
                <a:quadBezTo>
                  <a:pt x="509716" y="0"/>
                  <a:pt x="509716" y="57906"/>
                </a:quadBezTo>
                <a:lnTo>
                  <a:pt x="509716" y="405339"/>
                </a:lnTo>
                <a:quadBezTo>
                  <a:pt x="509716" y="463245"/>
                  <a:pt x="451811" y="463245"/>
                </a:quadBezTo>
                <a:lnTo>
                  <a:pt x="57906" y="463245"/>
                </a:lnTo>
                <a:quadBezTo>
                  <a:pt x="0" y="463245"/>
                  <a:pt x="0" y="405339"/>
                </a:quadBezTo>
                <a:lnTo>
                  <a:pt x="0" y="57906"/>
                </a:lnTo>
                <a:quadBezTo>
                  <a:pt x="0" y="0"/>
                  <a:pt x="57906" y="0"/>
                </a:quadBezTo>
                <a:close/>
              </a:path>
            </a:pathLst>
          </a:custGeom>
          <a:solidFill>
            <a:srgbClr val="FFFFFF">
              <a:alpha val="14000"/>
            </a:srgbClr>
          </a:solidFill>
          <a:ln w="9525">
            <a:solidFill>
              <a:srgbClr val="FFFFFF">
                <a:alpha val="0"/>
              </a:srgbClr>
            </a:solidFill>
            <a:prstDash val="solid"/>
          </a:ln>
        </p:spPr>
      </p:sp>
      <p:sp>
        <p:nvSpPr>
          <p:cNvPr id="12" name="Text 10"/>
          <p:cNvSpPr/>
          <p:nvPr/>
        </p:nvSpPr>
        <p:spPr>
          <a:xfrm>
            <a:off x="271394" y="2363195"/>
            <a:ext cx="509716" cy="438912"/>
          </a:xfrm>
          <a:prstGeom prst="rect">
            <a:avLst/>
          </a:prstGeom>
          <a:no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2</a:t>
            </a:r>
            <a:endParaRPr lang="en-US" sz="1500" dirty="0"/>
          </a:p>
        </p:txBody>
      </p:sp>
      <p:sp>
        <p:nvSpPr>
          <p:cNvPr id="13" name="Text 11"/>
          <p:cNvSpPr/>
          <p:nvPr/>
        </p:nvSpPr>
        <p:spPr>
          <a:xfrm>
            <a:off x="781111" y="2258318"/>
            <a:ext cx="5433884"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Соработка со НВО</a:t>
            </a:r>
            <a:endParaRPr lang="en-US" sz="1500" dirty="0"/>
          </a:p>
        </p:txBody>
      </p:sp>
      <p:sp>
        <p:nvSpPr>
          <p:cNvPr id="14" name="Text 12"/>
          <p:cNvSpPr/>
          <p:nvPr/>
        </p:nvSpPr>
        <p:spPr>
          <a:xfrm>
            <a:off x="781111" y="2600965"/>
            <a:ext cx="5433884"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Работните тела соработуваат со невладините организации во процесот на развој на политики и закони. Оваа соработка е важна за обезбедување на различни перспективи и идеи во законодавниот процес.</a:t>
            </a:r>
            <a:endParaRPr lang="en-US" sz="1500" dirty="0"/>
          </a:p>
        </p:txBody>
      </p:sp>
      <p:sp>
        <p:nvSpPr>
          <p:cNvPr id="15" name="Shape 13"/>
          <p:cNvSpPr/>
          <p:nvPr/>
        </p:nvSpPr>
        <p:spPr>
          <a:xfrm>
            <a:off x="271394" y="3661700"/>
            <a:ext cx="509716" cy="463245"/>
          </a:xfrm>
          <a:custGeom>
            <a:avLst/>
            <a:gdLst/>
            <a:ahLst/>
            <a:cxnLst/>
            <a:rect l="l" t="t" r="r" b="b"/>
            <a:pathLst>
              <a:path w="509716" h="463245">
                <a:moveTo>
                  <a:pt x="57906" y="0"/>
                </a:moveTo>
                <a:lnTo>
                  <a:pt x="451811" y="0"/>
                </a:lnTo>
                <a:quadBezTo>
                  <a:pt x="509716" y="0"/>
                  <a:pt x="509716" y="57906"/>
                </a:quadBezTo>
                <a:lnTo>
                  <a:pt x="509716" y="405339"/>
                </a:lnTo>
                <a:quadBezTo>
                  <a:pt x="509716" y="463245"/>
                  <a:pt x="451811" y="463245"/>
                </a:quadBezTo>
                <a:lnTo>
                  <a:pt x="57906" y="463245"/>
                </a:lnTo>
                <a:quadBezTo>
                  <a:pt x="0" y="463245"/>
                  <a:pt x="0" y="405339"/>
                </a:quadBezTo>
                <a:lnTo>
                  <a:pt x="0" y="57906"/>
                </a:lnTo>
                <a:quadBezTo>
                  <a:pt x="0" y="0"/>
                  <a:pt x="57906" y="0"/>
                </a:quadBezTo>
                <a:close/>
              </a:path>
            </a:pathLst>
          </a:custGeom>
          <a:solidFill>
            <a:srgbClr val="FFFFFF">
              <a:alpha val="14000"/>
            </a:srgbClr>
          </a:solidFill>
          <a:ln w="9525">
            <a:solidFill>
              <a:srgbClr val="FFFFFF">
                <a:alpha val="0"/>
              </a:srgbClr>
            </a:solidFill>
            <a:prstDash val="solid"/>
          </a:ln>
        </p:spPr>
      </p:sp>
      <p:sp>
        <p:nvSpPr>
          <p:cNvPr id="16" name="Text 14"/>
          <p:cNvSpPr/>
          <p:nvPr/>
        </p:nvSpPr>
        <p:spPr>
          <a:xfrm>
            <a:off x="271394" y="3673866"/>
            <a:ext cx="509716" cy="438912"/>
          </a:xfrm>
          <a:prstGeom prst="rect">
            <a:avLst/>
          </a:prstGeom>
          <a:noFill/>
          <a:ln w="19050">
            <a:solidFill>
              <a:srgbClr val="FFFFFF">
                <a:alpha val="0"/>
              </a:srgbClr>
            </a:solidFill>
            <a:prstDash val="solid"/>
          </a:ln>
        </p:spPr>
        <p:txBody>
          <a:bodyPr wrap="square" lIns="95250" tIns="95250" rIns="95250" bIns="95250" rtlCol="0" anchor="t">
            <a:spAutoFit/>
          </a:bodyPr>
          <a:lstStyle/>
          <a:p>
            <a:pPr algn="ctr">
              <a:lnSpc>
                <a:spcPct val="80000"/>
              </a:lnSpc>
              <a:spcBef>
                <a:spcPts val="375"/>
              </a:spcBef>
            </a:pPr>
            <a:r>
              <a:rPr lang="en-US" sz="2100" b="1" dirty="0">
                <a:solidFill>
                  <a:srgbClr val="57341A"/>
                </a:solidFill>
                <a:latin typeface="Arial" pitchFamily="34" charset="0"/>
                <a:ea typeface="Arial" pitchFamily="34" charset="-122"/>
                <a:cs typeface="Arial" pitchFamily="34" charset="-120"/>
              </a:rPr>
              <a:t>3</a:t>
            </a:r>
            <a:endParaRPr lang="en-US" sz="1500" dirty="0"/>
          </a:p>
        </p:txBody>
      </p:sp>
      <p:sp>
        <p:nvSpPr>
          <p:cNvPr id="17" name="Text 15"/>
          <p:cNvSpPr/>
          <p:nvPr/>
        </p:nvSpPr>
        <p:spPr>
          <a:xfrm>
            <a:off x="781111" y="3568989"/>
            <a:ext cx="5433884"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000000"/>
                </a:solidFill>
                <a:latin typeface="Arial" pitchFamily="34" charset="0"/>
                <a:ea typeface="Arial" pitchFamily="34" charset="-122"/>
                <a:cs typeface="Arial" pitchFamily="34" charset="-120"/>
              </a:rPr>
              <a:t>Иницијативи за подобрување на транспарентноста</a:t>
            </a:r>
            <a:endParaRPr lang="en-US" sz="1500" dirty="0"/>
          </a:p>
        </p:txBody>
      </p:sp>
      <p:sp>
        <p:nvSpPr>
          <p:cNvPr id="18" name="Text 16"/>
          <p:cNvSpPr/>
          <p:nvPr/>
        </p:nvSpPr>
        <p:spPr>
          <a:xfrm>
            <a:off x="781111" y="3911338"/>
            <a:ext cx="5433884"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000000"/>
                </a:solidFill>
                <a:latin typeface="Arial" pitchFamily="34" charset="0"/>
                <a:ea typeface="Arial" pitchFamily="34" charset="-122"/>
                <a:cs typeface="Arial" pitchFamily="34" charset="-120"/>
              </a:rPr>
              <a:t>Работните тела предизвикуваат иницијативи за подобрување на транспарентноста и отчетноста во работата на Собранието. Овие иницијативи вклучуваат објавување на информации за работата на комисиите и членовите, со цел да се зголеми довербата на граѓаните во институцијата.</a:t>
            </a:r>
            <a:endParaRPr lang="en-US" sz="1500" dirty="0"/>
          </a:p>
        </p:txBody>
      </p:sp>
      <p:pic>
        <p:nvPicPr>
          <p:cNvPr id="19" name="Image 0" descr="/uploadFile/109_5.png">    </p:cNvPr>
          <p:cNvPicPr>
            <a:picLocks noChangeAspect="1"/>
          </p:cNvPicPr>
          <p:nvPr/>
        </p:nvPicPr>
        <p:blipFill>
          <a:blip r:embed="rId1"/>
          <a:srcRect l="59514" r="0" t="0" b="0"/>
          <a:stretch/>
        </p:blipFill>
        <p:spPr>
          <a:xfrm>
            <a:off x="6400800" y="0"/>
            <a:ext cx="27432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2024-10-28T11:04:28Z</dcterms:created>
  <dcterms:modified xsi:type="dcterms:W3CDTF">2024-10-28T11:04:28Z</dcterms:modified>
</cp:coreProperties>
</file>