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2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1.png"/>
          <p:cNvPicPr>
            <a:picLocks noChangeAspect="1"/>
          </p:cNvPicPr>
          <p:nvPr/>
        </p:nvPicPr>
        <p:blipFill>
          <a:blip r:embed="rId3"/>
          <a:srcRect t="33333" b="23932"/>
          <a:stretch/>
        </p:blipFill>
        <p:spPr>
          <a:xfrm>
            <a:off x="-457" y="0"/>
            <a:ext cx="9144000" cy="26040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223" y="2694543"/>
            <a:ext cx="7407554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0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на Централен регистар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2.jpg"/>
          <p:cNvPicPr>
            <a:picLocks noChangeAspect="1"/>
          </p:cNvPicPr>
          <p:nvPr/>
        </p:nvPicPr>
        <p:blipFill>
          <a:blip r:embed="rId3"/>
          <a:srcRect l="24742" r="23711"/>
          <a:stretch/>
        </p:blipFill>
        <p:spPr>
          <a:xfrm>
            <a:off x="5702198" y="0"/>
            <a:ext cx="3441898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982" y="2096262"/>
            <a:ext cx="5023433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Најчесто користени услуги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Пристап до информации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914" y="2238451"/>
            <a:ext cx="9141336" cy="1145664"/>
          </a:xfrm>
          <a:custGeom>
            <a:avLst/>
            <a:gdLst/>
            <a:ahLst/>
            <a:cxnLst/>
            <a:rect l="l" t="t" r="r" b="b"/>
            <a:pathLst>
              <a:path w="9141336" h="1145664">
                <a:moveTo>
                  <a:pt x="0" y="0"/>
                </a:moveTo>
                <a:lnTo>
                  <a:pt x="9141336" y="0"/>
                </a:lnTo>
                <a:lnTo>
                  <a:pt x="9141336" y="1145664"/>
                </a:lnTo>
                <a:lnTo>
                  <a:pt x="0" y="1145664"/>
                </a:lnTo>
                <a:close/>
              </a:path>
            </a:pathLst>
          </a:custGeom>
          <a:solidFill>
            <a:srgbClr val="5734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Лесен пристап до податоци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Корисниците можат лесно да пристапат до сите информации преку интуитивен дистрибутивен систем, што им овозможува да најдат потребните податоци во краток период.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29184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9184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Финансиски извештаи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29184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Секој корисник може да поднесе своја годишна сметка и финансиски извештај, обезбедувајќи преглед на финансиската состојба и активности.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12648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12648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Поддршка за корисници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12648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Нашиот тим за поддршка е секогаш достапен за да им помогне на корисниците во врска со пристапот до информации и користењето на системот.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30359" y="1003882"/>
            <a:ext cx="6035040" cy="3840480"/>
          </a:xfrm>
          <a:custGeom>
            <a:avLst/>
            <a:gdLst/>
            <a:ahLst/>
            <a:cxnLst/>
            <a:rect l="l" t="t" r="r" b="b"/>
            <a:pathLst>
              <a:path w="6035040" h="3840480">
                <a:moveTo>
                  <a:pt x="149933" y="0"/>
                </a:moveTo>
                <a:lnTo>
                  <a:pt x="5885107" y="0"/>
                </a:lnTo>
                <a:quadBezTo>
                  <a:pt x="6035040" y="0"/>
                  <a:pt x="6035040" y="149933"/>
                </a:quadBezTo>
                <a:lnTo>
                  <a:pt x="6035040" y="3690547"/>
                </a:lnTo>
                <a:quadBezTo>
                  <a:pt x="6035040" y="3840480"/>
                  <a:pt x="5885107" y="3840480"/>
                </a:quadBezTo>
                <a:lnTo>
                  <a:pt x="149933" y="3840480"/>
                </a:lnTo>
                <a:quadBezTo>
                  <a:pt x="0" y="3840480"/>
                  <a:pt x="0" y="3690547"/>
                </a:quadBezTo>
                <a:lnTo>
                  <a:pt x="0" y="149933"/>
                </a:lnTo>
                <a:quadBezTo>
                  <a:pt x="0" y="0"/>
                  <a:pt x="149933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uploadFile/109_5.png"/>
          <p:cNvPicPr>
            <a:picLocks noChangeAspect="1"/>
          </p:cNvPicPr>
          <p:nvPr/>
        </p:nvPicPr>
        <p:blipFill>
          <a:blip r:embed="rId3"/>
          <a:srcRect l="23077" r="36437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80360" y="182880"/>
            <a:ext cx="6085039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Годишна сметка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922837" y="100388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Корисниците можат да ја следат едноставната процедура за поднесување на годишна сметка, која вклучува пополнување на соодветни формулари и приложување на потребните документи.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930359" y="103317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 поднесување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922837" y="228404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е да се запази распоредот на термини за поднесување на годишна сметка, кој е јасно дефиниран за секоја година, со цел да се избегнат казни.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930359" y="231333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Термини за поднесување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923130" y="3564331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поднесувањето, системот автоматски ќе ги провери податоците за какви било несогласувања или недостатоци, што овозможува корисниците да ги исправат пред финалното одобрување.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930359" y="359349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Контрола на податоци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413" y="-2098012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Анализа на извештаи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135697" y="-2005411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5697" y="-199324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45413" y="-175577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Корисниците можат да извршат анализа на своите финансиски извештаи, што им помага да донесат информисани одлуки за идните финансиски активности.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1394" y="134882"/>
            <a:ext cx="5943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Финансиски извештаи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81111" y="948054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Анализа на извештаи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71394" y="1040655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1394" y="1052821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81111" y="129029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Корисниците можат да извршат анализа на своите финансиски извештаи, што им помага да донесат информисани одлуки за идните финансиски активности.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271394" y="2351028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71394" y="236319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81111" y="2258318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Извештаи по категории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81111" y="2600965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Извештаите можат да се категоризираат по различни критериуми, што овозможува појасна прегледност и разбирање на финансиските текови.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271394" y="3661700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71394" y="3673866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81111" y="3568989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Генерирање на извештаи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81111" y="3911338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Системот нуди опција за лесно генерирање на финансиски извештаи во различни формати, вклучувајќи PDF и Excel, што ги олеснува понатамошните анализи.</a:t>
            </a:r>
            <a:endParaRPr lang="en-US" sz="1500" dirty="0"/>
          </a:p>
        </p:txBody>
      </p:sp>
      <p:pic>
        <p:nvPicPr>
          <p:cNvPr id="19" name="Image 0" descr="/uploadFile/109_5.png"/>
          <p:cNvPicPr>
            <a:picLocks noChangeAspect="1"/>
          </p:cNvPicPr>
          <p:nvPr/>
        </p:nvPicPr>
        <p:blipFill>
          <a:blip r:embed="rId3"/>
          <a:srcRect l="59514"/>
          <a:stretch/>
        </p:blipFill>
        <p:spPr>
          <a:xfrm>
            <a:off x="6400800" y="0"/>
            <a:ext cx="2743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2.jpg"/>
          <p:cNvPicPr>
            <a:picLocks noChangeAspect="1"/>
          </p:cNvPicPr>
          <p:nvPr/>
        </p:nvPicPr>
        <p:blipFill>
          <a:blip r:embed="rId3"/>
          <a:srcRect l="24742" r="23711"/>
          <a:stretch/>
        </p:blipFill>
        <p:spPr>
          <a:xfrm>
            <a:off x="5702198" y="0"/>
            <a:ext cx="3441898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982" y="2096262"/>
            <a:ext cx="5023433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Основај нов субјект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9184" y="182880"/>
            <a:ext cx="6071616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 на основање на нов правен субјект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329184" y="988084"/>
            <a:ext cx="292608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Избор на правна форма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329184" y="1329988"/>
            <a:ext cx="29260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основањето на нов правен субјект, првиот чекор е изборот на правната форма. Ова може да биде друштво со ограничена одговорност, акционерско друштво или самостоен трговец. Правната форма ќе влијае на одговорностите, даночните обврски и управувањето на субјектот.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448970" y="988084"/>
            <a:ext cx="292608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на статут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448970" y="1329988"/>
            <a:ext cx="29260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Следниот чекор е подготовка на статутот на правниот субјект. Статутот е основен документ кој ја утврдува организацијата, целите и правилата за функционирање на субјектот. Тој мора да биде усогласен со законот и да биде потпишан од основачите.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29184" y="2958259"/>
            <a:ext cx="292608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Регистрација во Централниот регистар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9184" y="3300163"/>
            <a:ext cx="29260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подготовката на статутот, потребно е да се изврши регистрација на новиот правен субјект во Централниот регистар. Оваа постапка вклучува пополнување на соодветни формулари и предавање на потребната документација, како што се статутот, изјави за основачи и докази за уплата на капитал.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448970" y="2958259"/>
            <a:ext cx="292608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Отворање на банкарска сметка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448970" y="3300163"/>
            <a:ext cx="29260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Отворањето на банкарска сметка е важен чекор по регистрацијата. Оваа сметка ќе биде користена за управување со финансиските средства на правниот субјект. Потребно е да се обезбедат документи од регистарот и статутот при отворањето на сметката.</a:t>
            </a:r>
            <a:endParaRPr lang="en-US" sz="1500" dirty="0"/>
          </a:p>
        </p:txBody>
      </p:sp>
      <p:pic>
        <p:nvPicPr>
          <p:cNvPr id="11" name="Image 0" descr="/uploadFile/109_6.png"/>
          <p:cNvPicPr>
            <a:picLocks noChangeAspect="1"/>
          </p:cNvPicPr>
          <p:nvPr/>
        </p:nvPicPr>
        <p:blipFill>
          <a:blip r:embed="rId3"/>
          <a:srcRect l="14414" r="40541"/>
          <a:stretch/>
        </p:blipFill>
        <p:spPr>
          <a:xfrm>
            <a:off x="6400800" y="0"/>
            <a:ext cx="2743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2.jpg"/>
          <p:cNvPicPr>
            <a:picLocks noChangeAspect="1"/>
          </p:cNvPicPr>
          <p:nvPr/>
        </p:nvPicPr>
        <p:blipFill>
          <a:blip r:embed="rId3"/>
          <a:srcRect t="48922" b="29526"/>
          <a:stretch/>
        </p:blipFill>
        <p:spPr>
          <a:xfrm>
            <a:off x="0" y="0"/>
            <a:ext cx="9144000" cy="14195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800" y="490313"/>
            <a:ext cx="77724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Обврски по основање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85800" y="1535779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Управување со финансии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85800" y="1720444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основањето на новиот правен субјект, управувањето со финансиските средства станува приоритет. Важно е да се создаде буџет и да се следат приходите и расходите. Ова помага во одржување на финансиската стабилност и избегнување на должнички обврски.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85800" y="2383206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Редовно водство на сметководство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85800" y="2567980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Сметководството е важен аспект на секој правен субјект. Тоа вклучува евидентирање на сите финансиски трансакции и создавање на годишни финансиски извештаи. Водењето на сметководството е неопходно за следење на успехот на бизнисот и за исполнување на законските обврски.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5800" y="3232733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Поднесување на годишни извештаи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85800" y="3417571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завршувањето на финансиската година, правниот субјект е должен да поднесе годишни извештаи. Овие извештаи вклучуваат финансиски резултати и информации за управувањето. Тие се важни за даночните власти и за инвеститорите.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85800" y="4062953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Почитување на законодавството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685800" y="4247727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Секој нов правен субјект треба да ги почитува законите и прописите кои важат за неговото работење. Ова вклучува работни, даночни, и други регулативи. Непочитувањето може да доведе до казни и правни проблеми.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Често поставувани прашања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255633"/>
            <a:ext cx="274320" cy="2743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79179" y="981313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171501" y="0"/>
                </a:moveTo>
                <a:lnTo>
                  <a:pt x="7600899" y="0"/>
                </a:lnTo>
                <a:quadBezTo>
                  <a:pt x="7772400" y="0"/>
                  <a:pt x="7772400" y="171501"/>
                </a:quadBezTo>
                <a:lnTo>
                  <a:pt x="7772400" y="742899"/>
                </a:lnTo>
                <a:quadBezTo>
                  <a:pt x="7772400" y="914400"/>
                  <a:pt x="7600899" y="914400"/>
                </a:quadBezTo>
                <a:lnTo>
                  <a:pt x="171501" y="914400"/>
                </a:lnTo>
                <a:quadBezTo>
                  <a:pt x="0" y="914400"/>
                  <a:pt x="0" y="742899"/>
                </a:quadBezTo>
                <a:lnTo>
                  <a:pt x="0" y="171501"/>
                </a:lnTo>
                <a:quadBezTo>
                  <a:pt x="0" y="0"/>
                  <a:pt x="171501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9179" y="981313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Кои документи се потребни за регистрација?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879179" y="1167733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регистрација на нов правен субјект, потребни се статутот, изјави на основачите, документација за уплата на основниот капитал, и идентификациони документи на основачите. Секој документ мора да биде соодветно заверен.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879179" y="2000249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171501" y="0"/>
                </a:moveTo>
                <a:lnTo>
                  <a:pt x="7600899" y="0"/>
                </a:lnTo>
                <a:quadBezTo>
                  <a:pt x="7772400" y="0"/>
                  <a:pt x="7772400" y="171501"/>
                </a:quadBezTo>
                <a:lnTo>
                  <a:pt x="7772400" y="742899"/>
                </a:lnTo>
                <a:quadBezTo>
                  <a:pt x="7772400" y="914400"/>
                  <a:pt x="7600899" y="914400"/>
                </a:quadBezTo>
                <a:lnTo>
                  <a:pt x="171501" y="914400"/>
                </a:lnTo>
                <a:quadBezTo>
                  <a:pt x="0" y="914400"/>
                  <a:pt x="0" y="742899"/>
                </a:quadBezTo>
                <a:lnTo>
                  <a:pt x="0" y="171501"/>
                </a:lnTo>
                <a:quadBezTo>
                  <a:pt x="0" y="0"/>
                  <a:pt x="171501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79179" y="2000249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 да изберем правна форма?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879179" y="2186669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Изборот на правна форма зависи од различни фактори, како што се бројот на основачи, видот на бизнисот, и финансиските обврски. Консултирањето со правен советник може да помогне во донесувањето на правилната одлука.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879179" y="3019184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171501" y="0"/>
                </a:moveTo>
                <a:lnTo>
                  <a:pt x="7600899" y="0"/>
                </a:lnTo>
                <a:quadBezTo>
                  <a:pt x="7772400" y="0"/>
                  <a:pt x="7772400" y="171501"/>
                </a:quadBezTo>
                <a:lnTo>
                  <a:pt x="7772400" y="742899"/>
                </a:lnTo>
                <a:quadBezTo>
                  <a:pt x="7772400" y="914400"/>
                  <a:pt x="7600899" y="914400"/>
                </a:quadBezTo>
                <a:lnTo>
                  <a:pt x="171501" y="914400"/>
                </a:lnTo>
                <a:quadBezTo>
                  <a:pt x="0" y="914400"/>
                  <a:pt x="0" y="742899"/>
                </a:quadBezTo>
                <a:lnTo>
                  <a:pt x="0" y="171501"/>
                </a:lnTo>
                <a:quadBezTo>
                  <a:pt x="0" y="0"/>
                  <a:pt x="171501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79179" y="3019184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Колку време трае процесот на регистрација?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878738" y="3205886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Процесот на регистрација на нов правен субјект обично трае од 5 до 10 работни дена, во зависност од комплетноста на документацијата и брзината на обработката од страна на Централниот регистар.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879179" y="4038120"/>
            <a:ext cx="7772400" cy="914400"/>
          </a:xfrm>
          <a:custGeom>
            <a:avLst/>
            <a:gdLst/>
            <a:ahLst/>
            <a:cxnLst/>
            <a:rect l="l" t="t" r="r" b="b"/>
            <a:pathLst>
              <a:path w="7772400" h="914400">
                <a:moveTo>
                  <a:pt x="171501" y="0"/>
                </a:moveTo>
                <a:lnTo>
                  <a:pt x="7600899" y="0"/>
                </a:lnTo>
                <a:quadBezTo>
                  <a:pt x="7772400" y="0"/>
                  <a:pt x="7772400" y="171501"/>
                </a:quadBezTo>
                <a:lnTo>
                  <a:pt x="7772400" y="742899"/>
                </a:lnTo>
                <a:quadBezTo>
                  <a:pt x="7772400" y="914400"/>
                  <a:pt x="7600899" y="914400"/>
                </a:quadBezTo>
                <a:lnTo>
                  <a:pt x="171501" y="914400"/>
                </a:lnTo>
                <a:quadBezTo>
                  <a:pt x="0" y="914400"/>
                  <a:pt x="0" y="742899"/>
                </a:quadBezTo>
                <a:lnTo>
                  <a:pt x="0" y="171501"/>
                </a:lnTo>
                <a:quadBezTo>
                  <a:pt x="0" y="0"/>
                  <a:pt x="171501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79179" y="4038120"/>
            <a:ext cx="777240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Дали е потребно да се изготвува статут?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879179" y="4224540"/>
            <a:ext cx="77724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Да, статутот е основен документ кој е неопходен за регистрација. Тој ги дефинира правилата и условите за функционирање на правниот субјект и мора да биде усогласен со законските обврски.</a:t>
            </a:r>
            <a:endParaRPr lang="en-US" sz="15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274569"/>
            <a:ext cx="274320" cy="274320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3293669"/>
            <a:ext cx="274320" cy="274320"/>
          </a:xfrm>
          <a:prstGeom prst="rect">
            <a:avLst/>
          </a:prstGeom>
        </p:spPr>
      </p:pic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4572"/>
            <a:ext cx="274320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68" y="983170"/>
            <a:ext cx="2103120" cy="96223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383" y="983170"/>
            <a:ext cx="2103120" cy="96223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97" y="983170"/>
            <a:ext cx="2103120" cy="96223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12" y="983170"/>
            <a:ext cx="2103120" cy="962239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32612" y="182880"/>
            <a:ext cx="8678776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Дополнителни информации</a:t>
            </a:r>
            <a:endParaRPr lang="en-US" sz="1500" dirty="0"/>
          </a:p>
        </p:txBody>
      </p:sp>
      <p:sp>
        <p:nvSpPr>
          <p:cNvPr id="7" name="Text 1"/>
          <p:cNvSpPr/>
          <p:nvPr/>
        </p:nvSpPr>
        <p:spPr>
          <a:xfrm>
            <a:off x="232612" y="2581894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Консултацијата со правен советник е важна при основањето на нов правен субјект. Правниот советник може да помогне во изборот на правна форма, подготовка на статут и други правни аспекти на основањето.</a:t>
            </a: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232612" y="2030820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со правен советник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2424497" y="2030820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Даночни обврски на правните субјекти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616383" y="2030820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Ресурси за основање на бизнис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6808268" y="2030820"/>
            <a:ext cx="21031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Мрежа на поддршка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2424497" y="2581894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Правните субјекти имаат различни даночни обврски, вклучувајќи корпоративен данок, данок на додадена вредност и социјални придонеси. Секој субјект треба да биде свесен за своите даночни обврски и да ги исполнува навремено.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4616383" y="2581894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Постојат многу ресурси на располагање за оние кои сакаат да основаат нов бизнис, вклучувајќи онлајн платформи, работилници и семинари. Овие ресурси можат да обезбедат корисни информации и поддршка.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6808268" y="2581894"/>
            <a:ext cx="21031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Создавањето мрежа на поддршка со други претприемачи и професионалци може да биде од голема корист. Оваа мрежа може да понуди совети, ресурси и можности за соработка.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2.jpg"/>
          <p:cNvPicPr>
            <a:picLocks noChangeAspect="1"/>
          </p:cNvPicPr>
          <p:nvPr/>
        </p:nvPicPr>
        <p:blipFill>
          <a:blip r:embed="rId3"/>
          <a:srcRect l="24742" r="23711"/>
          <a:stretch/>
        </p:blipFill>
        <p:spPr>
          <a:xfrm>
            <a:off x="5702198" y="0"/>
            <a:ext cx="3441898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982" y="2096262"/>
            <a:ext cx="5023433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Тековна состојба за физичко лице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Основни информации за физичко лице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914" y="2238451"/>
            <a:ext cx="9141336" cy="1145664"/>
          </a:xfrm>
          <a:custGeom>
            <a:avLst/>
            <a:gdLst/>
            <a:ahLst/>
            <a:cxnLst/>
            <a:rect l="l" t="t" r="r" b="b"/>
            <a:pathLst>
              <a:path w="9141336" h="1145664">
                <a:moveTo>
                  <a:pt x="0" y="0"/>
                </a:moveTo>
                <a:lnTo>
                  <a:pt x="9141336" y="0"/>
                </a:lnTo>
                <a:lnTo>
                  <a:pt x="9141336" y="1145664"/>
                </a:lnTo>
                <a:lnTo>
                  <a:pt x="0" y="1145664"/>
                </a:lnTo>
                <a:close/>
              </a:path>
            </a:pathLst>
          </a:custGeom>
          <a:solidFill>
            <a:srgbClr val="5734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 и презиме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Името и презимето на физичкото лице се основни податоци кои се потребни за идентификација. Тие се користат во сите правни документи и формалности поврзани со лицето, вклучувајќи и договори, пријави и други административни постапки.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29184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9184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 карта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29184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Личната карта е официјален документ кој потврдува идентитетот на физичкото лице. Таа содржи основни информации како што се име, презиме, датум на раѓање и адреса на живеење, и е неопходна за идентификација во правни и административни процеси.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12648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12648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Датум на раѓање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12648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Датумот на раѓање на физичкото лице е важен податок кој се користи за утврдување на возраста и правниот статус на лицето. Овој податок е клучен за многу правни процеси, вклучувајќи и наследство и правни права.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30359" y="1003882"/>
            <a:ext cx="6035040" cy="3840480"/>
          </a:xfrm>
          <a:custGeom>
            <a:avLst/>
            <a:gdLst/>
            <a:ahLst/>
            <a:cxnLst/>
            <a:rect l="l" t="t" r="r" b="b"/>
            <a:pathLst>
              <a:path w="6035040" h="3840480">
                <a:moveTo>
                  <a:pt x="149933" y="0"/>
                </a:moveTo>
                <a:lnTo>
                  <a:pt x="5885107" y="0"/>
                </a:lnTo>
                <a:quadBezTo>
                  <a:pt x="6035040" y="0"/>
                  <a:pt x="6035040" y="149933"/>
                </a:quadBezTo>
                <a:lnTo>
                  <a:pt x="6035040" y="3690547"/>
                </a:lnTo>
                <a:quadBezTo>
                  <a:pt x="6035040" y="3840480"/>
                  <a:pt x="5885107" y="3840480"/>
                </a:quadBezTo>
                <a:lnTo>
                  <a:pt x="149933" y="3840480"/>
                </a:lnTo>
                <a:quadBezTo>
                  <a:pt x="0" y="3840480"/>
                  <a:pt x="0" y="3690547"/>
                </a:quadBezTo>
                <a:lnTo>
                  <a:pt x="0" y="149933"/>
                </a:lnTo>
                <a:quadBezTo>
                  <a:pt x="0" y="0"/>
                  <a:pt x="149933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uploadFile/109_5.png"/>
          <p:cNvPicPr>
            <a:picLocks noChangeAspect="1"/>
          </p:cNvPicPr>
          <p:nvPr/>
        </p:nvPicPr>
        <p:blipFill>
          <a:blip r:embed="rId3"/>
          <a:srcRect l="23077" r="36437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80360" y="182880"/>
            <a:ext cx="6085039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Правен статус и обврски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922837" y="100388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имаат обврска да плаќаат даноци на своите приходи. Овие даноци можат да варираат во зависност од видот на приходите и законодавството на државата. Правилното пријавување на приходите е важно за избегнување на правни последици.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930359" y="103317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Даночни обврски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922837" y="228404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обично се обврзани да придонесуваат кон социјалните фондови за осигурување. Овие придонеси обезбедуваат финансиска поддршка во случаи на невработеност, инвалидност или старосна пензија.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930359" y="231333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Социјално осигурување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923130" y="3564331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уживаат различни права под законодавството, вклучувајќи право на приватност, право на сопственост и право на правна заштита. Овие права се клучни за обезбедување на правна сигурност и заштита на интересите на граѓаните.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930359" y="359349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физичко лице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413" y="-2098012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Пријавување на идентитет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135697" y="-2005411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5697" y="-199324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45413" y="-175577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мора да се пријават во соодветните регистри за да добијат правен идентитет. Ова вклучува поднесување на документи како што се лична карта и доказ за адреса на живеење.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1394" y="134882"/>
            <a:ext cx="5943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 на пријавување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81111" y="948054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Пријавување на идентитет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71394" y="1040655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1394" y="1052821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81111" y="129029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мора да се пријават во соодветните регистри за да добијат правен идентитет. Ова вклучува поднесување на документи како што се лична карта и доказ за адреса на живеење.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271394" y="2351028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71394" y="236319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81111" y="2258318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Даночни пријави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81111" y="2600965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завршувањето на финансиската година, физичките лица се обврзани да поднесат даночни пријави. Оваа процедура вклучува собирање на информации за сите приходи и трошоци за целосна и точно пресметка на даноците.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271394" y="3661700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71394" y="3673866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81111" y="3568989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Регистрација на имот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81111" y="3911338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Физичките лица кои поседуваат имот мора да го регистрираат во соодветниот катастар. Оваа регистрација е важна за правниот статус на имотот и за избегнување на спорови.</a:t>
            </a:r>
            <a:endParaRPr lang="en-US" sz="1500" dirty="0"/>
          </a:p>
        </p:txBody>
      </p:sp>
      <p:pic>
        <p:nvPicPr>
          <p:cNvPr id="19" name="Image 0" descr="/uploadFile/109_5.png"/>
          <p:cNvPicPr>
            <a:picLocks noChangeAspect="1"/>
          </p:cNvPicPr>
          <p:nvPr/>
        </p:nvPicPr>
        <p:blipFill>
          <a:blip r:embed="rId3"/>
          <a:srcRect l="59514"/>
          <a:stretch/>
        </p:blipFill>
        <p:spPr>
          <a:xfrm>
            <a:off x="6400800" y="0"/>
            <a:ext cx="2743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09_2.jpg"/>
          <p:cNvPicPr>
            <a:picLocks noChangeAspect="1"/>
          </p:cNvPicPr>
          <p:nvPr/>
        </p:nvPicPr>
        <p:blipFill>
          <a:blip r:embed="rId3"/>
          <a:srcRect l="24742" r="23711"/>
          <a:stretch/>
        </p:blipFill>
        <p:spPr>
          <a:xfrm>
            <a:off x="5702198" y="0"/>
            <a:ext cx="3441898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982" y="2096262"/>
            <a:ext cx="5023433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Информации за поврзани субјекти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Тековна состојба на поврзани субјекти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914" y="2238451"/>
            <a:ext cx="9141336" cy="1145664"/>
          </a:xfrm>
          <a:custGeom>
            <a:avLst/>
            <a:gdLst/>
            <a:ahLst/>
            <a:cxnLst/>
            <a:rect l="l" t="t" r="r" b="b"/>
            <a:pathLst>
              <a:path w="9141336" h="1145664">
                <a:moveTo>
                  <a:pt x="0" y="0"/>
                </a:moveTo>
                <a:lnTo>
                  <a:pt x="9141336" y="0"/>
                </a:lnTo>
                <a:lnTo>
                  <a:pt x="9141336" y="1145664"/>
                </a:lnTo>
                <a:lnTo>
                  <a:pt x="0" y="1145664"/>
                </a:lnTo>
                <a:close/>
              </a:path>
            </a:pathLst>
          </a:custGeom>
          <a:solidFill>
            <a:srgbClr val="5734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Актуелни податоци за поврзани субјекти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Овие податоци вклучуваат информации за правните лица кои се поврзани со главниот субјект, вклучувајќи податоци за нивната регистрација, статус и финансиски извештаи.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29184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9184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Правни обврски на поврзани субјекти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29184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Секој поврзан субјект има одредени правни обврски кои мора да ги исполнува, како што се редовно поднесување на финансиски извештаи и усогласување со даночните закони.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126480" y="1450856"/>
            <a:ext cx="2560320" cy="2721648"/>
          </a:xfrm>
          <a:custGeom>
            <a:avLst/>
            <a:gdLst/>
            <a:ahLst/>
            <a:cxnLst/>
            <a:rect l="l" t="t" r="r" b="b"/>
            <a:pathLst>
              <a:path w="2560320" h="2721648">
                <a:moveTo>
                  <a:pt x="165378" y="0"/>
                </a:moveTo>
                <a:lnTo>
                  <a:pt x="2394942" y="0"/>
                </a:lnTo>
                <a:quadBezTo>
                  <a:pt x="2560320" y="0"/>
                  <a:pt x="2560320" y="165378"/>
                </a:quadBezTo>
                <a:lnTo>
                  <a:pt x="2560320" y="2556271"/>
                </a:lnTo>
                <a:quadBezTo>
                  <a:pt x="2560320" y="2721648"/>
                  <a:pt x="2394942" y="2721648"/>
                </a:quadBezTo>
                <a:lnTo>
                  <a:pt x="165378" y="2721648"/>
                </a:lnTo>
                <a:quadBezTo>
                  <a:pt x="0" y="2721648"/>
                  <a:pt x="0" y="2556271"/>
                </a:quadBezTo>
                <a:lnTo>
                  <a:pt x="0" y="165378"/>
                </a:lnTo>
                <a:quadBezTo>
                  <a:pt x="0" y="0"/>
                  <a:pt x="165378" y="0"/>
                </a:quadBezTo>
                <a:close/>
              </a:path>
            </a:pathLst>
          </a:custGeom>
          <a:solidFill>
            <a:srgbClr val="FFF8F3"/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126480" y="1575901"/>
            <a:ext cx="256032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Класификација на поврзани субјекти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126480" y="2099264"/>
            <a:ext cx="256032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Поврзаните субјекти можат да се класифицираат во различни категории, како што се одделни правни лица, филијали или други видови на организации, во зависност од нивната структура и делување.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30359" y="1003882"/>
            <a:ext cx="6035040" cy="3840480"/>
          </a:xfrm>
          <a:custGeom>
            <a:avLst/>
            <a:gdLst/>
            <a:ahLst/>
            <a:cxnLst/>
            <a:rect l="l" t="t" r="r" b="b"/>
            <a:pathLst>
              <a:path w="6035040" h="3840480">
                <a:moveTo>
                  <a:pt x="149933" y="0"/>
                </a:moveTo>
                <a:lnTo>
                  <a:pt x="5885107" y="0"/>
                </a:lnTo>
                <a:quadBezTo>
                  <a:pt x="6035040" y="0"/>
                  <a:pt x="6035040" y="149933"/>
                </a:quadBezTo>
                <a:lnTo>
                  <a:pt x="6035040" y="3690547"/>
                </a:lnTo>
                <a:quadBezTo>
                  <a:pt x="6035040" y="3840480"/>
                  <a:pt x="5885107" y="3840480"/>
                </a:quadBezTo>
                <a:lnTo>
                  <a:pt x="149933" y="3840480"/>
                </a:lnTo>
                <a:quadBezTo>
                  <a:pt x="0" y="3840480"/>
                  <a:pt x="0" y="3690547"/>
                </a:quadBezTo>
                <a:lnTo>
                  <a:pt x="0" y="149933"/>
                </a:lnTo>
                <a:quadBezTo>
                  <a:pt x="0" y="0"/>
                  <a:pt x="149933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7341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uploadFile/109_5.png"/>
          <p:cNvPicPr>
            <a:picLocks noChangeAspect="1"/>
          </p:cNvPicPr>
          <p:nvPr/>
        </p:nvPicPr>
        <p:blipFill>
          <a:blip r:embed="rId3"/>
          <a:srcRect l="23077" r="36437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880360" y="182880"/>
            <a:ext cx="6085039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 на верификација на податоци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922837" y="100388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потврдување на податоците за поврзани субјекти, се применуваат различни методи, вклучувајќи проверка на документи, онлајн извори и директна комуникација со субјектите.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2930359" y="103317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 за верификација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922837" y="2284042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Точните информации за поврзани субјекти се клучни за ефикасно управување со ризиците и усогласување со законодавството, што помага во избегнување на правни проблеми.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930359" y="231333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Значајност на точните информации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923130" y="3564331"/>
            <a:ext cx="4042562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Редовното ажурирање на податоците за поврзани субјекти е неопходно за да се осигура дека сите информации остануваат актуелни и релевантни, што е особено важно во динамичниот бизнис амбиент.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930359" y="3593491"/>
            <a:ext cx="1920240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Ажурирање на податоците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413" y="-2098012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Економска поврзаност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135697" y="-2005411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5697" y="-199324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45413" y="-175577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Поврзаните субјекти можат да влијаат на економската состојба на главниот субјект, особено во случаи на финансиска поддршка или зависност од услуги помеѓу нив.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71394" y="134882"/>
            <a:ext cx="5943600" cy="4389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Влијание на поврзаните субјекти на бизнисот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781111" y="948054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Економска поврзаност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71394" y="1040655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1394" y="1052821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81111" y="1290293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Поврзаните субјекти можат да влијаат на економската состојба на главниот субјект, особено во случаи на финансиска поддршка или зависност од услуги помеѓу нив.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271394" y="2351028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71394" y="2363195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81111" y="2258318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Ризици од поврзување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81111" y="2600965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Иако поврзувањето со други субјекти може да донесе предности, постојат и ризици, како што се деловни конфликти или пренесување на финансиски обврски.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271394" y="3661700"/>
            <a:ext cx="509716" cy="463245"/>
          </a:xfrm>
          <a:custGeom>
            <a:avLst/>
            <a:gdLst/>
            <a:ahLst/>
            <a:cxnLst/>
            <a:rect l="l" t="t" r="r" b="b"/>
            <a:pathLst>
              <a:path w="509716" h="463245">
                <a:moveTo>
                  <a:pt x="57906" y="0"/>
                </a:moveTo>
                <a:lnTo>
                  <a:pt x="451811" y="0"/>
                </a:lnTo>
                <a:quadBezTo>
                  <a:pt x="509716" y="0"/>
                  <a:pt x="509716" y="57906"/>
                </a:quadBezTo>
                <a:lnTo>
                  <a:pt x="509716" y="405339"/>
                </a:lnTo>
                <a:quadBezTo>
                  <a:pt x="509716" y="463245"/>
                  <a:pt x="451811" y="463245"/>
                </a:quadBezTo>
                <a:lnTo>
                  <a:pt x="57906" y="463245"/>
                </a:lnTo>
                <a:quadBezTo>
                  <a:pt x="0" y="463245"/>
                  <a:pt x="0" y="405339"/>
                </a:quadBezTo>
                <a:lnTo>
                  <a:pt x="0" y="57906"/>
                </a:lnTo>
                <a:quadBezTo>
                  <a:pt x="0" y="0"/>
                  <a:pt x="57906" y="0"/>
                </a:quadBezTo>
                <a:close/>
              </a:path>
            </a:pathLst>
          </a:custGeom>
          <a:solidFill>
            <a:srgbClr val="FFFFFF">
              <a:alpha val="1400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71394" y="3673866"/>
            <a:ext cx="509716" cy="438912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73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81111" y="3568989"/>
            <a:ext cx="5433884" cy="3693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Стратешко управување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81111" y="3911338"/>
            <a:ext cx="543388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Управувањето со поврзаните субјекти е важен дел од стратешкото планирање, каде што компанијата мора да ги анализира своите врски и нивното влијание на нејзината стратегија.</a:t>
            </a:r>
            <a:endParaRPr lang="en-US" sz="1500" dirty="0"/>
          </a:p>
        </p:txBody>
      </p:sp>
      <p:pic>
        <p:nvPicPr>
          <p:cNvPr id="19" name="Image 0" descr="/uploadFile/109_5.png"/>
          <p:cNvPicPr>
            <a:picLocks noChangeAspect="1"/>
          </p:cNvPicPr>
          <p:nvPr/>
        </p:nvPicPr>
        <p:blipFill>
          <a:blip r:embed="rId3"/>
          <a:srcRect l="59514"/>
          <a:stretch/>
        </p:blipFill>
        <p:spPr>
          <a:xfrm>
            <a:off x="6400800" y="0"/>
            <a:ext cx="27432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On-screen Show (16:9)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Florent Bajrami</cp:lastModifiedBy>
  <cp:revision>2</cp:revision>
  <dcterms:created xsi:type="dcterms:W3CDTF">2024-10-28T10:35:15Z</dcterms:created>
  <dcterms:modified xsi:type="dcterms:W3CDTF">2024-10-28T10:36:58Z</dcterms:modified>
</cp:coreProperties>
</file>